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4"/>
  </p:notesMasterIdLst>
  <p:handoutMasterIdLst>
    <p:handoutMasterId r:id="rId25"/>
  </p:handoutMasterIdLst>
  <p:sldIdLst>
    <p:sldId id="1125" r:id="rId2"/>
    <p:sldId id="1126" r:id="rId3"/>
    <p:sldId id="1146" r:id="rId4"/>
    <p:sldId id="1127" r:id="rId5"/>
    <p:sldId id="1145" r:id="rId6"/>
    <p:sldId id="1128" r:id="rId7"/>
    <p:sldId id="1129" r:id="rId8"/>
    <p:sldId id="1130" r:id="rId9"/>
    <p:sldId id="1131" r:id="rId10"/>
    <p:sldId id="1132" r:id="rId11"/>
    <p:sldId id="1133" r:id="rId12"/>
    <p:sldId id="1134" r:id="rId13"/>
    <p:sldId id="1135" r:id="rId14"/>
    <p:sldId id="1136" r:id="rId15"/>
    <p:sldId id="1138" r:id="rId16"/>
    <p:sldId id="1139" r:id="rId17"/>
    <p:sldId id="1140" r:id="rId18"/>
    <p:sldId id="1137" r:id="rId19"/>
    <p:sldId id="1141" r:id="rId20"/>
    <p:sldId id="1142" r:id="rId21"/>
    <p:sldId id="1143" r:id="rId22"/>
    <p:sldId id="1144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FF0000"/>
    <a:srgbClr val="000066"/>
    <a:srgbClr val="008000"/>
    <a:srgbClr val="0000FF"/>
    <a:srgbClr val="CC6600"/>
    <a:srgbClr val="FFFFCC"/>
    <a:srgbClr val="990000"/>
    <a:srgbClr val="800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6433" autoAdjust="0"/>
  </p:normalViewPr>
  <p:slideViewPr>
    <p:cSldViewPr snapToGrid="0">
      <p:cViewPr>
        <p:scale>
          <a:sx n="75" d="100"/>
          <a:sy n="75" d="100"/>
        </p:scale>
        <p:origin x="2256" y="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22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82CB3-5C4C-4062-B2EF-0AF9CE3EC970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9918D-7F6C-4A17-9696-A9DF6A3FFC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501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FA46C-8166-4AFD-86A1-CD9AD330D679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1D878-1C19-421F-93E7-E0C2779E4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14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9B002E-F509-4432-9B85-7480F8628F71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328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25BBF1-A137-4D4E-B4DE-5E7EBB7890E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49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FA50A81-B878-4AA8-A085-326A56DD8B7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71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87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59" y="922079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59" y="2005013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E07B196-BDF8-48D1-B06F-09FED8F7D5A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28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FA50A81-B878-4AA8-A085-326A56DD8B7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92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FA50A81-B878-4AA8-A085-326A56DD8B7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203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Century Gothic" panose="020B0502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Century Gothic" panose="020B0502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FA50A81-B878-4AA8-A085-326A56DD8B7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1974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FA50A81-B878-4AA8-A085-326A56DD8B7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50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FA50A81-B878-4AA8-A085-326A56DD8B7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416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FA50A81-B878-4AA8-A085-326A56DD8B7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38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Century Gothic" panose="020B0502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Century Gothic" panose="020B0502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FA50A81-B878-4AA8-A085-326A56DD8B7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84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Description: S:\LOGOs &amp; SJF BRANDING (NEW)\StJohnFisher_Curves_NoShadow.jpg"/>
          <p:cNvPicPr/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0" t="12961" r="32352" b="63042"/>
          <a:stretch/>
        </p:blipFill>
        <p:spPr bwMode="auto">
          <a:xfrm rot="2013431">
            <a:off x="5150750" y="-259829"/>
            <a:ext cx="5124475" cy="210601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0" name="Oval 29"/>
          <p:cNvSpPr/>
          <p:nvPr userDrawn="1"/>
        </p:nvSpPr>
        <p:spPr>
          <a:xfrm>
            <a:off x="8048626" y="5872164"/>
            <a:ext cx="838199" cy="84586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/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292" y="41686"/>
            <a:ext cx="1711325" cy="16402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/>
          <p:cNvGrpSpPr/>
          <p:nvPr userDrawn="1"/>
        </p:nvGrpSpPr>
        <p:grpSpPr>
          <a:xfrm>
            <a:off x="4451867" y="5914625"/>
            <a:ext cx="4402276" cy="831447"/>
            <a:chOff x="-80159" y="7999"/>
            <a:chExt cx="4402623" cy="831850"/>
          </a:xfrm>
          <a:solidFill>
            <a:schemeClr val="bg1"/>
          </a:solidFill>
        </p:grpSpPr>
        <p:pic>
          <p:nvPicPr>
            <p:cNvPr id="25" name="Picture 24" descr="Image result for REAL PE values determination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0159" y="7999"/>
              <a:ext cx="3713480" cy="831850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7410" y="12764"/>
              <a:ext cx="765054" cy="765671"/>
            </a:xfrm>
            <a:prstGeom prst="ellipse">
              <a:avLst/>
            </a:prstGeom>
            <a:grpFill/>
            <a:ln w="6350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4" name="Right Triangle 3"/>
          <p:cNvSpPr/>
          <p:nvPr userDrawn="1"/>
        </p:nvSpPr>
        <p:spPr>
          <a:xfrm rot="5400000">
            <a:off x="348142" y="-348144"/>
            <a:ext cx="2969703" cy="3665990"/>
          </a:xfrm>
          <a:prstGeom prst="rtTriangle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57000">
                <a:schemeClr val="bg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 userDrawn="1"/>
        </p:nvSpPr>
        <p:spPr>
          <a:xfrm>
            <a:off x="8048626" y="5872163"/>
            <a:ext cx="838199" cy="84586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23" y="5811226"/>
            <a:ext cx="2911539" cy="87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8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st-johnfisher.org/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44824"/>
            <a:ext cx="9143999" cy="453970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5400" b="1" spc="50" dirty="0" smtClean="0">
                <a:ln w="11430">
                  <a:solidFill>
                    <a:srgbClr val="A50021"/>
                  </a:solidFill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	</a:t>
            </a:r>
          </a:p>
          <a:p>
            <a:pPr algn="ctr">
              <a:defRPr/>
            </a:pPr>
            <a:r>
              <a:rPr lang="en-GB" sz="11500" spc="50" dirty="0" smtClean="0">
                <a:ln w="1143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WELCOME</a:t>
            </a:r>
          </a:p>
          <a:p>
            <a:pPr algn="ctr">
              <a:defRPr/>
            </a:pPr>
            <a:endParaRPr lang="en-GB" sz="1000" b="1" spc="50" dirty="0" smtClean="0">
              <a:ln w="11430">
                <a:solidFill>
                  <a:srgbClr val="C00000"/>
                </a:solidFill>
              </a:ln>
              <a:gradFill flip="none" rotWithShape="1">
                <a:gsLst>
                  <a:gs pos="0">
                    <a:srgbClr val="C00000"/>
                  </a:gs>
                  <a:gs pos="57000">
                    <a:schemeClr val="accent1">
                      <a:lumMod val="75000"/>
                    </a:schemeClr>
                  </a:gs>
                </a:gsLst>
                <a:lin ang="162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marL="895350" lvl="1">
              <a:defRPr/>
            </a:pPr>
            <a:endParaRPr lang="en-GB" sz="2800" dirty="0" smtClean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marL="1143000" lvl="1" indent="-247650">
              <a:buFont typeface="Arial" pitchFamily="34" charset="0"/>
              <a:buChar char="•"/>
              <a:defRPr/>
            </a:pPr>
            <a:endParaRPr lang="en-GB" sz="2800" dirty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>
              <a:defRPr/>
            </a:pPr>
            <a:endParaRPr lang="en-GB" sz="54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1600" y="4293096"/>
            <a:ext cx="7272808" cy="144016"/>
          </a:xfrm>
          <a:prstGeom prst="rect">
            <a:avLst/>
          </a:prstGeom>
          <a:gradFill flip="none" rotWithShape="1">
            <a:gsLst>
              <a:gs pos="0">
                <a:srgbClr val="A50021"/>
              </a:gs>
              <a:gs pos="54000">
                <a:schemeClr val="bg1">
                  <a:lumMod val="50000"/>
                </a:schemeClr>
              </a:gs>
              <a:gs pos="100000">
                <a:srgbClr val="3399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53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196752"/>
            <a:ext cx="9372601" cy="66479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GB" sz="5400" b="1" spc="50" dirty="0" smtClean="0">
                <a:ln w="11430">
                  <a:noFill/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	Parent </a:t>
            </a:r>
            <a:r>
              <a:rPr lang="en-GB" sz="5400" spc="50" dirty="0" smtClean="0">
                <a:ln w="11430">
                  <a:noFill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Partnership</a:t>
            </a:r>
          </a:p>
          <a:p>
            <a:pPr algn="ctr">
              <a:defRPr/>
            </a:pPr>
            <a:endParaRPr lang="en-GB" sz="1000" b="1" spc="50" dirty="0" smtClean="0">
              <a:ln w="11430">
                <a:noFill/>
              </a:ln>
              <a:gradFill flip="none" rotWithShape="1">
                <a:gsLst>
                  <a:gs pos="0">
                    <a:srgbClr val="C00000"/>
                  </a:gs>
                  <a:gs pos="57000">
                    <a:schemeClr val="accent1">
                      <a:lumMod val="75000"/>
                    </a:schemeClr>
                  </a:gs>
                </a:gsLst>
                <a:lin ang="162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32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Key to </a:t>
            </a:r>
            <a:r>
              <a:rPr lang="en-GB" sz="3200" dirty="0" smtClean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our</a:t>
            </a:r>
            <a:r>
              <a:rPr lang="en-GB" sz="3200" dirty="0" smtClean="0">
                <a:ln w="12700">
                  <a:noFill/>
                  <a:prstDash val="solid"/>
                </a:ln>
                <a:solidFill>
                  <a:srgbClr val="3399FF"/>
                </a:solidFill>
                <a:latin typeface="Century Gothic" panose="020B0502020202020204" pitchFamily="34" charset="0"/>
                <a:cs typeface="+mn-cs"/>
              </a:rPr>
              <a:t> </a:t>
            </a:r>
            <a:r>
              <a:rPr lang="en-GB" sz="32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vision</a:t>
            </a:r>
            <a:r>
              <a:rPr lang="en-GB" sz="3200" dirty="0" smtClean="0">
                <a:ln w="12700">
                  <a:noFill/>
                  <a:prstDash val="solid"/>
                </a:ln>
                <a:solidFill>
                  <a:srgbClr val="3399FF"/>
                </a:solidFill>
                <a:latin typeface="Century Gothic" panose="020B0502020202020204" pitchFamily="34" charset="0"/>
                <a:cs typeface="+mn-cs"/>
              </a:rPr>
              <a:t> </a:t>
            </a:r>
            <a:r>
              <a:rPr lang="en-GB" sz="32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and very </a:t>
            </a:r>
            <a:r>
              <a:rPr lang="en-GB" sz="32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important</a:t>
            </a: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32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PTFA </a:t>
            </a: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32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volunteering in class</a:t>
            </a: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32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Website is maintained </a:t>
            </a:r>
            <a:r>
              <a:rPr lang="en-GB" sz="24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(sign up for email alerts)</a:t>
            </a:r>
            <a:endParaRPr lang="en-GB" sz="3200" dirty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32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newsletter</a:t>
            </a: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32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curriculum Overviews</a:t>
            </a: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32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progress and achievement reports </a:t>
            </a:r>
          </a:p>
          <a:p>
            <a:pPr marL="895350" lvl="1">
              <a:buClr>
                <a:srgbClr val="3399FF"/>
              </a:buClr>
              <a:defRPr/>
            </a:pPr>
            <a:endParaRPr lang="en-GB" sz="3200" dirty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1143000" lvl="1" indent="-247650">
              <a:buClr>
                <a:srgbClr val="3399FF"/>
              </a:buClr>
              <a:buFont typeface="Arial" pitchFamily="34" charset="0"/>
              <a:buChar char="•"/>
              <a:defRPr/>
            </a:pPr>
            <a:endParaRPr lang="en-GB" sz="3200" dirty="0" smtClean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marL="1143000" lvl="1" indent="-247650">
              <a:buFont typeface="Arial" pitchFamily="34" charset="0"/>
              <a:buChar char="•"/>
              <a:defRPr/>
            </a:pPr>
            <a:endParaRPr lang="en-GB" sz="2000" spc="50" dirty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algn="ctr">
              <a:defRPr/>
            </a:pPr>
            <a:endParaRPr lang="en-GB" sz="54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44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86984"/>
            <a:ext cx="9143999" cy="529375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GB" sz="5400" b="1" spc="50" dirty="0" smtClean="0">
                <a:ln w="11430">
                  <a:noFill/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	Parent </a:t>
            </a:r>
            <a:r>
              <a:rPr lang="en-GB" sz="5400" spc="50" dirty="0" smtClean="0">
                <a:ln w="11430">
                  <a:noFill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Partnership</a:t>
            </a:r>
          </a:p>
          <a:p>
            <a:pPr algn="ctr">
              <a:defRPr/>
            </a:pPr>
            <a:endParaRPr lang="en-GB" sz="1000" b="1" spc="50" dirty="0" smtClean="0">
              <a:ln w="11430">
                <a:noFill/>
              </a:ln>
              <a:gradFill flip="none" rotWithShape="1">
                <a:gsLst>
                  <a:gs pos="0">
                    <a:srgbClr val="C00000"/>
                  </a:gs>
                  <a:gs pos="57000">
                    <a:schemeClr val="accent1">
                      <a:lumMod val="75000"/>
                    </a:schemeClr>
                  </a:gs>
                </a:gsLst>
                <a:lin ang="162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32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volunteering</a:t>
            </a:r>
            <a:endParaRPr lang="en-GB" sz="3200" dirty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1809750" lvl="2" indent="-457200">
              <a:buSzPct val="75000"/>
              <a:buFont typeface="Wingdings" pitchFamily="2" charset="2"/>
              <a:buChar char="ü"/>
              <a:defRPr/>
            </a:pPr>
            <a:r>
              <a:rPr lang="en-GB" sz="24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reading volunteer</a:t>
            </a:r>
            <a:endParaRPr lang="en-GB" sz="2400" dirty="0">
              <a:ln w="12700">
                <a:noFill/>
                <a:prstDash val="solid"/>
              </a:ln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1809750" lvl="2" indent="-457200">
              <a:buSzPct val="75000"/>
              <a:buFont typeface="Wingdings" pitchFamily="2" charset="2"/>
              <a:buChar char="ü"/>
              <a:defRPr/>
            </a:pPr>
            <a:r>
              <a:rPr lang="en-GB" sz="24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supporting educational visits</a:t>
            </a:r>
            <a:endParaRPr lang="en-GB" sz="2400" dirty="0">
              <a:ln w="12700">
                <a:noFill/>
                <a:prstDash val="solid"/>
              </a:ln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1809750" lvl="2" indent="-457200">
              <a:buSzPct val="75000"/>
              <a:buFont typeface="Wingdings" pitchFamily="2" charset="2"/>
              <a:buChar char="ü"/>
              <a:defRPr/>
            </a:pPr>
            <a:r>
              <a:rPr lang="en-GB" sz="24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sharing an interest, skill or experience</a:t>
            </a:r>
          </a:p>
          <a:p>
            <a:pPr marL="1809750" lvl="2" indent="-457200">
              <a:buSzPct val="75000"/>
              <a:buFont typeface="Wingdings" pitchFamily="2" charset="2"/>
              <a:buChar char="ü"/>
              <a:defRPr/>
            </a:pPr>
            <a:r>
              <a:rPr lang="en-GB" sz="24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helping in class e.g. with messy </a:t>
            </a:r>
            <a:r>
              <a:rPr lang="en-GB" sz="24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activities</a:t>
            </a:r>
          </a:p>
          <a:p>
            <a:pPr marL="1809750" lvl="2" indent="-457200">
              <a:buSzPct val="75000"/>
              <a:buFont typeface="Wingdings" pitchFamily="2" charset="2"/>
              <a:buChar char="ü"/>
              <a:defRPr/>
            </a:pPr>
            <a:r>
              <a:rPr lang="en-GB" sz="24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full safeguarding checks</a:t>
            </a:r>
            <a:endParaRPr lang="en-GB" sz="2400" dirty="0" smtClean="0">
              <a:ln w="12700">
                <a:noFill/>
                <a:prstDash val="solid"/>
              </a:ln>
              <a:solidFill>
                <a:srgbClr val="0070C0"/>
              </a:solidFill>
              <a:latin typeface="Century Gothic" panose="020B0502020202020204" pitchFamily="34" charset="0"/>
              <a:cs typeface="+mn-cs"/>
            </a:endParaRPr>
          </a:p>
          <a:p>
            <a:pPr marL="1352550" lvl="2">
              <a:buSzPct val="75000"/>
              <a:defRPr/>
            </a:pPr>
            <a:endParaRPr lang="en-GB" sz="2400" dirty="0" smtClean="0">
              <a:ln w="12700">
                <a:noFill/>
                <a:prstDash val="solid"/>
              </a:ln>
              <a:solidFill>
                <a:srgbClr val="0070C0"/>
              </a:solidFill>
              <a:latin typeface="Century Gothic" panose="020B0502020202020204" pitchFamily="34" charset="0"/>
              <a:cs typeface="+mn-cs"/>
            </a:endParaRPr>
          </a:p>
          <a:p>
            <a:pPr marL="1352550" lvl="2">
              <a:buSzPct val="75000"/>
              <a:defRPr/>
            </a:pPr>
            <a:endParaRPr lang="en-GB" sz="2400" dirty="0" smtClean="0">
              <a:ln w="12700">
                <a:noFill/>
                <a:prstDash val="solid"/>
              </a:ln>
              <a:solidFill>
                <a:srgbClr val="0070C0"/>
              </a:solidFill>
              <a:latin typeface="Century Gothic" panose="020B0502020202020204" pitchFamily="34" charset="0"/>
              <a:cs typeface="+mn-cs"/>
            </a:endParaRPr>
          </a:p>
          <a:p>
            <a:pPr marL="1352550" lvl="2">
              <a:defRPr/>
            </a:pPr>
            <a:endParaRPr lang="en-GB" sz="2000" spc="50" dirty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algn="ctr">
              <a:defRPr/>
            </a:pPr>
            <a:endParaRPr lang="en-GB" sz="54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09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29" b="94608" l="5882" r="950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780" y="2783535"/>
            <a:ext cx="3286220" cy="328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247612" y="583208"/>
            <a:ext cx="9010612" cy="477053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GB" sz="5400" b="1" spc="50" dirty="0" smtClean="0">
                <a:ln w="11430">
                  <a:noFill/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	</a:t>
            </a:r>
            <a:endParaRPr lang="en-GB" sz="1000" b="1" spc="50" dirty="0" smtClean="0">
              <a:ln w="11430">
                <a:noFill/>
              </a:ln>
              <a:gradFill flip="none" rotWithShape="1">
                <a:gsLst>
                  <a:gs pos="0">
                    <a:srgbClr val="C00000"/>
                  </a:gs>
                  <a:gs pos="57000">
                    <a:schemeClr val="accent1">
                      <a:lumMod val="75000"/>
                    </a:schemeClr>
                  </a:gs>
                </a:gsLst>
                <a:lin ang="162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marL="722313" lvl="1" indent="-182563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P</a:t>
            </a: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TFA </a:t>
            </a: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is a charity which also gives you an opportunity to</a:t>
            </a:r>
          </a:p>
          <a:p>
            <a:pPr marL="1077913" lvl="2" indent="-269875">
              <a:buFont typeface="Wingdings" pitchFamily="2" charset="2"/>
              <a:buChar char="ü"/>
              <a:defRPr/>
            </a:pPr>
            <a:r>
              <a:rPr lang="en-GB" sz="20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meet new people </a:t>
            </a:r>
            <a:r>
              <a:rPr lang="en-GB" sz="20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and help </a:t>
            </a:r>
            <a:r>
              <a:rPr lang="en-GB" sz="20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us </a:t>
            </a:r>
            <a:endParaRPr lang="en-GB" sz="2000" dirty="0" smtClean="0">
              <a:ln w="12700">
                <a:noFill/>
                <a:prstDash val="solid"/>
              </a:ln>
              <a:solidFill>
                <a:srgbClr val="0070C0"/>
              </a:solidFill>
              <a:latin typeface="Century Gothic" panose="020B0502020202020204" pitchFamily="34" charset="0"/>
              <a:cs typeface="+mn-cs"/>
            </a:endParaRPr>
          </a:p>
          <a:p>
            <a:pPr marL="1077913" lvl="2" indent="-269875">
              <a:buFont typeface="Wingdings" pitchFamily="2" charset="2"/>
              <a:buChar char="ü"/>
              <a:defRPr/>
            </a:pPr>
            <a:r>
              <a:rPr lang="en-GB" sz="20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doesn’t </a:t>
            </a:r>
            <a:r>
              <a:rPr lang="en-GB" sz="20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have to be a big commitment </a:t>
            </a:r>
            <a:endParaRPr lang="en-GB" sz="2000" dirty="0">
              <a:ln w="12700">
                <a:noFill/>
                <a:prstDash val="solid"/>
              </a:ln>
              <a:solidFill>
                <a:srgbClr val="0070C0"/>
              </a:solidFill>
              <a:latin typeface="Century Gothic" panose="020B0502020202020204" pitchFamily="34" charset="0"/>
              <a:cs typeface="+mn-cs"/>
            </a:endParaRPr>
          </a:p>
          <a:p>
            <a:pPr marL="722313" lvl="1" indent="-182563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Welcome Meeting</a:t>
            </a:r>
            <a:endParaRPr lang="en-GB" sz="2800" dirty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1077913" lvl="2" indent="-269875">
              <a:buFont typeface="Wingdings" pitchFamily="2" charset="2"/>
              <a:buChar char="ü"/>
              <a:defRPr/>
            </a:pPr>
            <a:r>
              <a:rPr lang="en-GB" sz="20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Monday 18</a:t>
            </a:r>
            <a:r>
              <a:rPr lang="en-GB" sz="2000" baseline="300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th</a:t>
            </a:r>
            <a:r>
              <a:rPr lang="en-GB" sz="20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 September 2023</a:t>
            </a:r>
            <a:endParaRPr lang="en-GB" sz="2000" dirty="0">
              <a:ln w="12700">
                <a:noFill/>
                <a:prstDash val="solid"/>
              </a:ln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50838" lvl="1" algn="ctr">
              <a:defRPr/>
            </a:pPr>
            <a:endParaRPr lang="en-GB" sz="3200" u="sng" dirty="0" smtClean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marL="1352550" lvl="2">
              <a:defRPr/>
            </a:pPr>
            <a:endParaRPr lang="en-GB" sz="2000" spc="50" dirty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algn="ctr">
              <a:defRPr/>
            </a:pPr>
            <a:endParaRPr lang="en-GB" sz="54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553392" y="322419"/>
            <a:ext cx="7740352" cy="190821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5400" b="1" spc="50" dirty="0">
                <a:ln w="11430">
                  <a:noFill/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 </a:t>
            </a:r>
            <a:r>
              <a:rPr lang="en-GB" sz="5400" b="1" spc="50" dirty="0" smtClean="0">
                <a:ln w="11430">
                  <a:noFill/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 Parent </a:t>
            </a:r>
            <a:r>
              <a:rPr lang="en-GB" sz="5400" spc="50" dirty="0" smtClean="0">
                <a:ln w="11430">
                  <a:noFill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Partnership</a:t>
            </a:r>
            <a:endParaRPr lang="en-GB" sz="2500" spc="50" dirty="0" smtClean="0">
              <a:ln w="11430">
                <a:noFill/>
              </a:ln>
              <a:solidFill>
                <a:srgbClr val="0070C0"/>
              </a:solidFill>
              <a:latin typeface="Century Gothic" panose="020B0502020202020204" pitchFamily="34" charset="0"/>
              <a:cs typeface="+mn-cs"/>
            </a:endParaRPr>
          </a:p>
          <a:p>
            <a:pPr algn="ctr">
              <a:defRPr/>
            </a:pPr>
            <a:endParaRPr lang="en-GB" sz="1000" b="1" spc="50" dirty="0" smtClean="0">
              <a:ln w="11430">
                <a:solidFill>
                  <a:srgbClr val="C00000"/>
                </a:solidFill>
              </a:ln>
              <a:gradFill flip="none" rotWithShape="1">
                <a:gsLst>
                  <a:gs pos="0">
                    <a:srgbClr val="C00000"/>
                  </a:gs>
                  <a:gs pos="57000">
                    <a:schemeClr val="accent1">
                      <a:lumMod val="75000"/>
                    </a:schemeClr>
                  </a:gs>
                </a:gsLst>
                <a:lin ang="162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algn="ctr">
              <a:defRPr/>
            </a:pPr>
            <a:endParaRPr lang="en-GB" sz="54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28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82600" y="204475"/>
            <a:ext cx="9143999" cy="49244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GB" sz="5400" b="1" spc="50" dirty="0" smtClean="0">
                <a:ln w="11430">
                  <a:solidFill>
                    <a:srgbClr val="A50021"/>
                  </a:solidFill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	</a:t>
            </a:r>
            <a:r>
              <a:rPr lang="en-GB" sz="5400" b="1" spc="50" dirty="0" smtClean="0">
                <a:ln w="11430">
                  <a:noFill/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Catholic </a:t>
            </a:r>
            <a:r>
              <a:rPr lang="en-GB" sz="5400" spc="50" dirty="0" smtClean="0">
                <a:ln w="11430">
                  <a:noFill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Life</a:t>
            </a:r>
          </a:p>
          <a:p>
            <a:pPr algn="ctr">
              <a:defRPr/>
            </a:pPr>
            <a:endParaRPr lang="en-GB" sz="1000" b="1" spc="50" dirty="0" smtClean="0">
              <a:ln w="11430">
                <a:noFill/>
              </a:ln>
              <a:gradFill flip="none" rotWithShape="1">
                <a:gsLst>
                  <a:gs pos="0">
                    <a:srgbClr val="C00000"/>
                  </a:gs>
                  <a:gs pos="57000">
                    <a:schemeClr val="accent1">
                      <a:lumMod val="75000"/>
                    </a:schemeClr>
                  </a:gs>
                </a:gsLst>
                <a:lin ang="162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Chaplaincy Team</a:t>
            </a: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collective </a:t>
            </a: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worship </a:t>
            </a: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weekly Liturgy of the Word </a:t>
            </a:r>
            <a:r>
              <a:rPr lang="en-GB" sz="24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(Thursday)</a:t>
            </a:r>
            <a:endParaRPr lang="en-GB" sz="2800" dirty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1165225" lvl="1" indent="-269875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Masses</a:t>
            </a:r>
          </a:p>
          <a:p>
            <a:pPr marL="1165225" lvl="1" indent="-269875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services </a:t>
            </a: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and concerts</a:t>
            </a:r>
          </a:p>
          <a:p>
            <a:pPr marL="1165225" lvl="1" indent="-269875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Advent and Lenten class liturgies</a:t>
            </a:r>
          </a:p>
          <a:p>
            <a:pPr marL="895350" lvl="1">
              <a:defRPr/>
            </a:pPr>
            <a:endParaRPr lang="en-GB" sz="2800" spc="50" dirty="0">
              <a:ln w="12700">
                <a:noFill/>
                <a:prstDash val="solid"/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algn="ctr">
              <a:defRPr/>
            </a:pPr>
            <a:endParaRPr lang="en-GB" sz="54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82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165" y="360810"/>
            <a:ext cx="7941735" cy="35394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GB" sz="4400" b="1" spc="50" dirty="0" smtClean="0">
                <a:ln w="11430">
                  <a:noFill/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Cashless </a:t>
            </a:r>
            <a:r>
              <a:rPr lang="en-GB" sz="4400" spc="50" dirty="0" smtClean="0">
                <a:ln w="11430">
                  <a:noFill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School</a:t>
            </a:r>
          </a:p>
          <a:p>
            <a:pPr algn="ctr">
              <a:defRPr/>
            </a:pPr>
            <a:endParaRPr lang="en-GB" sz="1000" b="1" spc="50" dirty="0" smtClean="0">
              <a:ln w="11430">
                <a:noFill/>
              </a:ln>
              <a:gradFill flip="none" rotWithShape="1">
                <a:gsLst>
                  <a:gs pos="0">
                    <a:srgbClr val="C00000"/>
                  </a:gs>
                  <a:gs pos="57000">
                    <a:schemeClr val="accent1">
                      <a:lumMod val="75000"/>
                    </a:schemeClr>
                  </a:gs>
                </a:gsLst>
                <a:lin ang="162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marL="685800" indent="-2476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We are a cashless school</a:t>
            </a:r>
          </a:p>
          <a:p>
            <a:pPr marL="685800" indent="-2476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Cash is not sent in for anything other than tram fare and fundraising</a:t>
            </a:r>
          </a:p>
          <a:p>
            <a:pPr marL="895350" lvl="1">
              <a:buClr>
                <a:srgbClr val="3399FF"/>
              </a:buClr>
              <a:defRPr/>
            </a:pPr>
            <a:endParaRPr lang="en-GB" sz="1200" dirty="0" smtClean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1250950" lvl="2">
              <a:defRPr/>
            </a:pPr>
            <a:endParaRPr lang="en-GB" sz="2000" dirty="0" smtClean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>
              <a:defRPr/>
            </a:pPr>
            <a:endParaRPr lang="en-GB" sz="54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2050" name="Picture 2" descr="http://shacklewell.hackney.sch.uk/wp-content/uploads/2013/06/parentpay-logo-900x5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841" y="3187700"/>
            <a:ext cx="4646558" cy="2581421"/>
          </a:xfrm>
          <a:prstGeom prst="roundRect">
            <a:avLst>
              <a:gd name="adj" fmla="val 1086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77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tmaryschs.org.uk/images/TaylorSha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962" y="1029720"/>
            <a:ext cx="4855357" cy="229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341643" y="380008"/>
            <a:ext cx="9684568" cy="58785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GB" sz="4800" b="1" spc="50" dirty="0" smtClean="0">
                <a:ln w="11430">
                  <a:noFill/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	School </a:t>
            </a:r>
            <a:r>
              <a:rPr lang="en-GB" sz="4800" spc="50" dirty="0" smtClean="0">
                <a:ln w="11430">
                  <a:noFill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Dinners</a:t>
            </a:r>
          </a:p>
          <a:p>
            <a:pPr algn="ctr">
              <a:defRPr/>
            </a:pPr>
            <a:endParaRPr lang="en-GB" sz="1000" b="1" spc="50" dirty="0" smtClean="0">
              <a:ln w="11430">
                <a:noFill/>
              </a:ln>
              <a:gradFill flip="none" rotWithShape="1">
                <a:gsLst>
                  <a:gs pos="0">
                    <a:srgbClr val="C00000"/>
                  </a:gs>
                  <a:gs pos="57000">
                    <a:schemeClr val="accent1">
                      <a:lumMod val="75000"/>
                    </a:schemeClr>
                  </a:gs>
                </a:gsLst>
                <a:lin ang="162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marL="1165225" lvl="2" indent="-269875">
              <a:buFont typeface="Arial" pitchFamily="34" charset="0"/>
              <a:buChar char="•"/>
              <a:defRPr/>
            </a:pPr>
            <a:endParaRPr lang="en-GB" sz="2800" dirty="0" smtClean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1165225" lvl="2" indent="-269875">
              <a:buFont typeface="Arial" pitchFamily="34" charset="0"/>
              <a:buChar char="•"/>
              <a:defRPr/>
            </a:pPr>
            <a:endParaRPr lang="en-GB" sz="2800" dirty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95350" lvl="2">
              <a:defRPr/>
            </a:pPr>
            <a:endParaRPr lang="en-GB" sz="2800" dirty="0" smtClean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1165225" lvl="2" indent="-269875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4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menus area online – five daily choices</a:t>
            </a:r>
          </a:p>
          <a:p>
            <a:pPr marL="1638300" lvl="3" indent="-285750"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en-GB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meat</a:t>
            </a:r>
            <a:r>
              <a:rPr lang="en-GB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dish + salad bar</a:t>
            </a:r>
            <a:r>
              <a:rPr lang="en-GB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marL="1638300" lvl="3" indent="-285750"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en-GB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Halal meat dish + salad bar</a:t>
            </a:r>
          </a:p>
          <a:p>
            <a:pPr marL="1638300" lvl="3" indent="-285750"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en-GB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vegetarian</a:t>
            </a:r>
            <a:r>
              <a:rPr lang="en-GB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dish + salad bar</a:t>
            </a:r>
            <a:endParaRPr lang="en-GB" dirty="0" smtClean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1638300" lvl="3" indent="-285750"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en-GB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sandwich + salad bar + carbs of the day (rice/chips/roast potatoes)</a:t>
            </a:r>
          </a:p>
          <a:p>
            <a:pPr marL="1638300" lvl="3" indent="-285750"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en-GB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jacket potato + filling + salad bar</a:t>
            </a:r>
          </a:p>
          <a:p>
            <a:pPr marL="1165225" lvl="2" indent="-269875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4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school pudding or piece of fruit</a:t>
            </a:r>
          </a:p>
          <a:p>
            <a:pPr marL="1165225" lvl="2" indent="-269875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4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medical menus can be arranged</a:t>
            </a:r>
            <a:endParaRPr lang="en-GB" sz="2400" dirty="0" smtClean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1165225" lvl="2" indent="-269875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4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book </a:t>
            </a:r>
            <a:r>
              <a:rPr lang="en-GB" sz="24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by midnight Thursday for following </a:t>
            </a:r>
            <a:r>
              <a:rPr lang="en-GB" sz="24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week</a:t>
            </a:r>
            <a:endParaRPr lang="en-GB" sz="2400" dirty="0" smtClean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>
              <a:defRPr/>
            </a:pPr>
            <a:endParaRPr lang="en-GB" sz="48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42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12576" y="477168"/>
            <a:ext cx="8931076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GB" sz="4800" b="1" spc="50" dirty="0" smtClean="0">
                <a:ln w="11430">
                  <a:noFill/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	School </a:t>
            </a:r>
            <a:r>
              <a:rPr lang="en-GB" sz="4800" spc="50" dirty="0" smtClean="0">
                <a:ln w="11430">
                  <a:noFill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Dinners</a:t>
            </a:r>
          </a:p>
          <a:p>
            <a:pPr marL="1143000" lvl="1" indent="-247650">
              <a:buFont typeface="Arial" pitchFamily="34" charset="0"/>
              <a:buChar char="•"/>
              <a:defRPr/>
            </a:pPr>
            <a:r>
              <a:rPr lang="en-GB" sz="28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</a:t>
            </a: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upils in </a:t>
            </a:r>
            <a:r>
              <a:rPr lang="en-GB" sz="2800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FS2</a:t>
            </a: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GB" sz="2800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Y1 </a:t>
            </a: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and </a:t>
            </a:r>
            <a:r>
              <a:rPr lang="en-GB" sz="2800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Y2 </a:t>
            </a: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don’t pay</a:t>
            </a:r>
          </a:p>
          <a:p>
            <a:pPr marL="1143000" lvl="1" indent="-247650">
              <a:buFont typeface="Arial" pitchFamily="34" charset="0"/>
              <a:buChar char="•"/>
              <a:defRPr/>
            </a:pP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for </a:t>
            </a: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those entitled to claim </a:t>
            </a:r>
            <a:r>
              <a:rPr lang="en-GB" sz="28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free school meals </a:t>
            </a: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if in receipt of income-based benefits</a:t>
            </a:r>
          </a:p>
          <a:p>
            <a:pPr marL="1143000" lvl="1" indent="-247650">
              <a:buFont typeface="Arial" pitchFamily="34" charset="0"/>
              <a:buChar char="•"/>
              <a:defRPr/>
            </a:pP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speak to us in </a:t>
            </a: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confidence</a:t>
            </a:r>
            <a:endParaRPr lang="en-GB" sz="2800" dirty="0" smtClean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88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12576" y="1340768"/>
            <a:ext cx="9756576" cy="45550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GB" sz="4800" b="1" spc="50" dirty="0" smtClean="0">
                <a:ln w="11430">
                  <a:noFill/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	Pupil </a:t>
            </a:r>
            <a:r>
              <a:rPr lang="en-GB" sz="4800" spc="50" dirty="0" smtClean="0">
                <a:ln w="11430">
                  <a:noFill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Premium</a:t>
            </a:r>
          </a:p>
          <a:p>
            <a:pPr algn="ctr">
              <a:defRPr/>
            </a:pPr>
            <a:endParaRPr lang="en-GB" sz="1000" b="1" spc="50" dirty="0" smtClean="0">
              <a:ln w="11430">
                <a:noFill/>
              </a:ln>
              <a:gradFill flip="none" rotWithShape="1">
                <a:gsLst>
                  <a:gs pos="0">
                    <a:srgbClr val="C00000"/>
                  </a:gs>
                  <a:gs pos="57000">
                    <a:schemeClr val="accent1">
                      <a:lumMod val="75000"/>
                    </a:schemeClr>
                  </a:gs>
                </a:gsLst>
                <a:lin ang="162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marL="1143000" lvl="1" indent="-2476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school receives a grant known as the Pupil Premium Grant for children receiving free school meals</a:t>
            </a:r>
            <a:endParaRPr lang="en-GB" sz="1000" dirty="0" smtClean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1143000" lvl="1" indent="-2476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speak </a:t>
            </a: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to us </a:t>
            </a:r>
            <a:r>
              <a:rPr lang="en-GB" sz="28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in confidence </a:t>
            </a: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if you </a:t>
            </a: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think you are eligible </a:t>
            </a:r>
            <a:r>
              <a:rPr lang="en-GB" sz="2400" dirty="0" smtClean="0">
                <a:ln w="12700">
                  <a:noFill/>
                  <a:prstDash val="solid"/>
                </a:ln>
                <a:solidFill>
                  <a:srgbClr val="A50021"/>
                </a:solidFill>
                <a:latin typeface="Century Gothic" panose="020B0502020202020204" pitchFamily="34" charset="0"/>
              </a:rPr>
              <a:t>(</a:t>
            </a:r>
            <a:r>
              <a:rPr lang="en-GB" sz="2400" dirty="0" smtClean="0">
                <a:ln w="12700">
                  <a:noFill/>
                  <a:prstDash val="solid"/>
                </a:ln>
                <a:solidFill>
                  <a:srgbClr val="A50021"/>
                </a:solidFill>
                <a:latin typeface="Century Gothic" panose="020B0502020202020204" pitchFamily="34" charset="0"/>
              </a:rPr>
              <a:t>includes FS2</a:t>
            </a:r>
            <a:r>
              <a:rPr lang="en-GB" sz="2400" dirty="0" smtClean="0">
                <a:ln w="12700">
                  <a:noFill/>
                  <a:prstDash val="solid"/>
                </a:ln>
                <a:solidFill>
                  <a:srgbClr val="A50021"/>
                </a:solidFill>
                <a:latin typeface="Century Gothic" panose="020B0502020202020204" pitchFamily="34" charset="0"/>
              </a:rPr>
              <a:t>, Y1 and Y2)</a:t>
            </a:r>
            <a:endParaRPr lang="en-GB" sz="2400" dirty="0">
              <a:ln w="12700">
                <a:noFill/>
                <a:prstDash val="solid"/>
              </a:ln>
              <a:solidFill>
                <a:srgbClr val="A50021"/>
              </a:solidFill>
              <a:latin typeface="Century Gothic" panose="020B0502020202020204" pitchFamily="34" charset="0"/>
            </a:endParaRPr>
          </a:p>
          <a:p>
            <a:pPr marL="1143000" lvl="1" indent="-247650">
              <a:buClr>
                <a:srgbClr val="3399FF"/>
              </a:buClr>
              <a:buFont typeface="Arial" pitchFamily="34" charset="0"/>
              <a:buChar char="•"/>
              <a:defRPr/>
            </a:pPr>
            <a:endParaRPr lang="en-GB" sz="2800" dirty="0" smtClean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95350" lvl="1">
              <a:defRPr/>
            </a:pPr>
            <a:endParaRPr lang="en-GB" sz="1000" dirty="0" smtClean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defRPr/>
            </a:pPr>
            <a:endParaRPr lang="en-GB" sz="54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7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41478" y="800544"/>
            <a:ext cx="9143999" cy="42165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GB" sz="4800" spc="50" dirty="0" smtClean="0">
                <a:ln w="11430">
                  <a:solidFill>
                    <a:srgbClr val="A50021"/>
                  </a:solidFill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	</a:t>
            </a:r>
            <a:r>
              <a:rPr lang="en-GB" sz="4800" b="1" spc="50" dirty="0" smtClean="0">
                <a:ln w="11430">
                  <a:noFill/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Contact </a:t>
            </a:r>
            <a:r>
              <a:rPr lang="en-GB" sz="4800" spc="50" dirty="0" smtClean="0">
                <a:ln w="11430">
                  <a:noFill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Details</a:t>
            </a:r>
          </a:p>
          <a:p>
            <a:pPr algn="ctr">
              <a:defRPr/>
            </a:pPr>
            <a:endParaRPr lang="en-GB" sz="1000" b="1" spc="50" dirty="0" smtClean="0">
              <a:ln w="11430">
                <a:noFill/>
              </a:ln>
              <a:gradFill flip="none" rotWithShape="1">
                <a:gsLst>
                  <a:gs pos="0">
                    <a:srgbClr val="C00000"/>
                  </a:gs>
                  <a:gs pos="57000">
                    <a:schemeClr val="accent1">
                      <a:lumMod val="75000"/>
                    </a:schemeClr>
                  </a:gs>
                </a:gsLst>
                <a:lin ang="162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marL="1143000" lvl="1" indent="-247650">
              <a:buFont typeface="Arial" pitchFamily="34" charset="0"/>
              <a:buChar char="•"/>
              <a:defRPr/>
            </a:pP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Please keep your </a:t>
            </a:r>
            <a:r>
              <a:rPr lang="en-GB" sz="28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contact details </a:t>
            </a: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up-to-date</a:t>
            </a:r>
          </a:p>
          <a:p>
            <a:pPr marL="1520825" lvl="2" indent="-269875">
              <a:buFont typeface="Wingdings" pitchFamily="2" charset="2"/>
              <a:buChar char="ü"/>
              <a:defRPr/>
            </a:pPr>
            <a:r>
              <a:rPr lang="en-GB" sz="24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address</a:t>
            </a:r>
          </a:p>
          <a:p>
            <a:pPr marL="1520825" lvl="2" indent="-269875">
              <a:buFont typeface="Wingdings" pitchFamily="2" charset="2"/>
              <a:buChar char="ü"/>
              <a:defRPr/>
            </a:pPr>
            <a:r>
              <a:rPr lang="en-GB" sz="24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mobile </a:t>
            </a:r>
            <a:r>
              <a:rPr lang="en-GB" sz="2400" u="sng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and</a:t>
            </a:r>
            <a:r>
              <a:rPr lang="en-GB" sz="24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 landline phone numbers</a:t>
            </a:r>
          </a:p>
          <a:p>
            <a:pPr marL="1520825" lvl="2" indent="-269875">
              <a:buFont typeface="Wingdings" pitchFamily="2" charset="2"/>
              <a:buChar char="ü"/>
              <a:defRPr/>
            </a:pPr>
            <a:r>
              <a:rPr lang="en-GB" sz="24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email address</a:t>
            </a:r>
          </a:p>
          <a:p>
            <a:pPr marL="1165225" lvl="2" indent="-269875">
              <a:buFont typeface="Arial" pitchFamily="34" charset="0"/>
              <a:buChar char="•"/>
              <a:defRPr/>
            </a:pP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important information is </a:t>
            </a: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shared </a:t>
            </a: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via text </a:t>
            </a:r>
            <a:endParaRPr lang="en-GB" sz="2800" dirty="0" smtClean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1809750" lvl="3" indent="-457200">
              <a:buFont typeface="Wingdings" panose="05000000000000000000" pitchFamily="2" charset="2"/>
              <a:buChar char="ü"/>
              <a:defRPr/>
            </a:pPr>
            <a:r>
              <a:rPr lang="en-GB" sz="24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e.g</a:t>
            </a:r>
            <a:r>
              <a:rPr lang="en-GB" sz="24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. snow closure days</a:t>
            </a:r>
            <a:endParaRPr lang="en-GB" sz="2400" dirty="0" smtClean="0">
              <a:ln w="12700">
                <a:noFill/>
                <a:prstDash val="solid"/>
              </a:ln>
              <a:solidFill>
                <a:srgbClr val="0070C0"/>
              </a:solidFill>
              <a:latin typeface="Century Gothic" panose="020B0502020202020204" pitchFamily="34" charset="0"/>
              <a:cs typeface="+mn-cs"/>
            </a:endParaRPr>
          </a:p>
          <a:p>
            <a:pPr algn="ctr">
              <a:defRPr/>
            </a:pPr>
            <a:endParaRPr lang="en-GB" sz="54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32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86402" y="727059"/>
            <a:ext cx="8784976" cy="357020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GB" sz="4800" b="1" spc="50" dirty="0" smtClean="0">
                <a:ln w="11430">
                  <a:noFill/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	First </a:t>
            </a:r>
            <a:r>
              <a:rPr lang="en-GB" sz="4800" spc="50" dirty="0" smtClean="0">
                <a:ln w="11430">
                  <a:noFill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Aid</a:t>
            </a:r>
          </a:p>
          <a:p>
            <a:pPr algn="ctr">
              <a:defRPr/>
            </a:pPr>
            <a:endParaRPr lang="en-GB" sz="1000" b="1" spc="50" dirty="0" smtClean="0">
              <a:ln w="11430">
                <a:noFill/>
              </a:ln>
              <a:gradFill flip="none" rotWithShape="1">
                <a:gsLst>
                  <a:gs pos="0">
                    <a:srgbClr val="C00000"/>
                  </a:gs>
                  <a:gs pos="57000">
                    <a:schemeClr val="accent1">
                      <a:lumMod val="75000"/>
                    </a:schemeClr>
                  </a:gs>
                </a:gsLst>
                <a:lin ang="162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please keep us </a:t>
            </a:r>
            <a:r>
              <a:rPr lang="en-GB" sz="28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informed</a:t>
            </a: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of developments</a:t>
            </a: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parent/carer responsibility to ensure that we have </a:t>
            </a:r>
            <a:r>
              <a:rPr lang="en-GB" sz="28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adequate stocks </a:t>
            </a: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of prescribed medication and that it is </a:t>
            </a:r>
            <a:r>
              <a:rPr lang="en-GB" sz="28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in date</a:t>
            </a: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comprehensive </a:t>
            </a:r>
            <a:r>
              <a:rPr lang="en-GB" sz="28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care plans </a:t>
            </a:r>
            <a:r>
              <a:rPr lang="en-GB" sz="28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are required before we can administer </a:t>
            </a: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medication</a:t>
            </a:r>
            <a:endParaRPr lang="en-GB" sz="54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13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448" y="1653953"/>
            <a:ext cx="9684568" cy="33855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GB" sz="5200" b="1" spc="50" dirty="0" smtClean="0">
                <a:ln w="11430">
                  <a:noFill/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Your </a:t>
            </a:r>
          </a:p>
          <a:p>
            <a:pPr>
              <a:defRPr/>
            </a:pPr>
            <a:r>
              <a:rPr lang="en-GB" sz="5200" spc="50" dirty="0">
                <a:ln w="11430">
                  <a:noFill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T</a:t>
            </a:r>
            <a:r>
              <a:rPr lang="en-GB" sz="5200" spc="50" dirty="0" smtClean="0">
                <a:ln w="11430">
                  <a:noFill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eaching </a:t>
            </a:r>
            <a:r>
              <a:rPr lang="en-GB" sz="5200" spc="50" dirty="0" smtClean="0">
                <a:ln w="11430">
                  <a:noFill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&amp; Learning Team</a:t>
            </a:r>
            <a:endParaRPr lang="en-GB" sz="1000" spc="50" dirty="0" smtClean="0">
              <a:ln w="11430">
                <a:solidFill>
                  <a:srgbClr val="C00000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marL="895350" lvl="1">
              <a:defRPr/>
            </a:pPr>
            <a:endParaRPr lang="en-GB" sz="2800" dirty="0" smtClean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marL="1143000" lvl="1" indent="-247650">
              <a:buFont typeface="Arial" pitchFamily="34" charset="0"/>
              <a:buChar char="•"/>
              <a:defRPr/>
            </a:pPr>
            <a:endParaRPr lang="en-GB" sz="2800" dirty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>
              <a:defRPr/>
            </a:pPr>
            <a:endParaRPr lang="en-GB" sz="54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93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46306" y="465650"/>
            <a:ext cx="9337103" cy="541686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GB" sz="4800" b="1" spc="50" dirty="0" smtClean="0">
                <a:ln w="11430">
                  <a:noFill/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	</a:t>
            </a:r>
            <a:r>
              <a:rPr lang="en-GB" sz="4800" b="1" spc="50" dirty="0" smtClean="0">
                <a:ln w="11430">
                  <a:noFill/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Our </a:t>
            </a:r>
            <a:r>
              <a:rPr lang="en-GB" sz="4800" spc="50" dirty="0" smtClean="0">
                <a:ln w="11430">
                  <a:noFill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Uniform</a:t>
            </a:r>
            <a:endParaRPr lang="en-GB" sz="4800" spc="50" dirty="0" smtClean="0">
              <a:ln w="11430">
                <a:noFill/>
              </a:ln>
              <a:solidFill>
                <a:srgbClr val="0070C0"/>
              </a:solidFill>
              <a:latin typeface="Century Gothic" panose="020B0502020202020204" pitchFamily="34" charset="0"/>
              <a:cs typeface="+mn-cs"/>
            </a:endParaRPr>
          </a:p>
          <a:p>
            <a:pPr algn="ctr">
              <a:defRPr/>
            </a:pPr>
            <a:endParaRPr lang="en-GB" sz="1000" b="1" spc="50" dirty="0" smtClean="0">
              <a:ln w="11430">
                <a:noFill/>
              </a:ln>
              <a:gradFill flip="none" rotWithShape="1">
                <a:gsLst>
                  <a:gs pos="0">
                    <a:srgbClr val="C00000"/>
                  </a:gs>
                  <a:gs pos="57000">
                    <a:schemeClr val="accent1">
                      <a:lumMod val="75000"/>
                    </a:schemeClr>
                  </a:gs>
                </a:gsLst>
                <a:lin ang="162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marL="1143000" lvl="1" indent="-247650">
              <a:spcBef>
                <a:spcPts val="25"/>
              </a:spcBef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very important </a:t>
            </a:r>
            <a:r>
              <a:rPr lang="en-GB" sz="20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(see last newsletter)</a:t>
            </a:r>
          </a:p>
          <a:p>
            <a:pPr marL="1143000" lvl="1" indent="-247650">
              <a:spcBef>
                <a:spcPts val="25"/>
              </a:spcBef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official suppliers or other sources</a:t>
            </a:r>
          </a:p>
          <a:p>
            <a:pPr marL="1143000" lvl="1" indent="-247650">
              <a:spcBef>
                <a:spcPts val="25"/>
              </a:spcBef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support available </a:t>
            </a:r>
            <a:r>
              <a:rPr lang="en-GB" sz="20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e.g. preloved £1 per item</a:t>
            </a:r>
          </a:p>
          <a:p>
            <a:pPr marL="1143000" lvl="1" indent="-247650">
              <a:spcBef>
                <a:spcPts val="25"/>
              </a:spcBef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Speak to us in confidence </a:t>
            </a:r>
            <a:r>
              <a:rPr lang="en-GB" sz="20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if you need support</a:t>
            </a:r>
            <a:endParaRPr lang="en-GB" sz="2800" dirty="0" smtClean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95350" lvl="1">
              <a:buClr>
                <a:srgbClr val="3399FF"/>
              </a:buClr>
              <a:defRPr/>
            </a:pPr>
            <a:endParaRPr lang="en-GB" sz="2800" dirty="0" smtClean="0">
              <a:solidFill>
                <a:srgbClr val="3399FF"/>
              </a:solidFill>
              <a:latin typeface="Century Gothic" panose="020B0502020202020204" pitchFamily="34" charset="0"/>
            </a:endParaRPr>
          </a:p>
          <a:p>
            <a:pPr marL="1143000" lvl="1" indent="-247650">
              <a:buClr>
                <a:srgbClr val="3399FF"/>
              </a:buClr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1143000" lvl="1" indent="-247650">
              <a:buClr>
                <a:srgbClr val="3399FF"/>
              </a:buClr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1143000" lvl="1" indent="-247650">
              <a:buClr>
                <a:srgbClr val="3399FF"/>
              </a:buClr>
              <a:buFont typeface="Arial" pitchFamily="34" charset="0"/>
              <a:buChar char="•"/>
              <a:defRPr/>
            </a:pPr>
            <a:endParaRPr lang="en-GB" sz="1000" dirty="0" smtClean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1143000" lvl="1" indent="-247650">
              <a:buClr>
                <a:srgbClr val="3399FF"/>
              </a:buClr>
              <a:buFont typeface="Arial" pitchFamily="34" charset="0"/>
              <a:buChar char="•"/>
              <a:defRPr/>
            </a:pPr>
            <a:endParaRPr lang="en-GB" sz="2800" dirty="0" smtClean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>
              <a:defRPr/>
            </a:pPr>
            <a:endParaRPr lang="en-GB" sz="54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5122" name="Picture 2" descr="https://www.schooltrends.co.uk/sites/all/themes/schooltrends/images/st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067" y="4754610"/>
            <a:ext cx="2057261" cy="94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375" y="4102084"/>
            <a:ext cx="14763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4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05573" y="516450"/>
            <a:ext cx="9337103" cy="67710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GB" sz="4800" spc="50" dirty="0" smtClean="0">
                <a:ln w="11430">
                  <a:noFill/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	</a:t>
            </a:r>
            <a:r>
              <a:rPr lang="en-GB" sz="4800" b="1" spc="50" dirty="0" smtClean="0">
                <a:ln w="11430">
                  <a:noFill/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Uniform </a:t>
            </a:r>
            <a:r>
              <a:rPr lang="en-GB" sz="4800" spc="50" dirty="0" smtClean="0">
                <a:ln w="11430">
                  <a:noFill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Reminders</a:t>
            </a:r>
          </a:p>
          <a:p>
            <a:pPr algn="ctr">
              <a:defRPr/>
            </a:pPr>
            <a:endParaRPr lang="en-GB" sz="1000" spc="50" dirty="0" smtClean="0">
              <a:ln w="11430">
                <a:noFill/>
              </a:ln>
              <a:gradFill flip="none" rotWithShape="1">
                <a:gsLst>
                  <a:gs pos="0">
                    <a:srgbClr val="C00000"/>
                  </a:gs>
                  <a:gs pos="57000">
                    <a:schemeClr val="accent1">
                      <a:lumMod val="75000"/>
                    </a:schemeClr>
                  </a:gs>
                </a:gsLst>
                <a:lin ang="162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marL="1352550" lvl="1" indent="-457200">
              <a:spcBef>
                <a:spcPts val="25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label everything clearly </a:t>
            </a:r>
            <a:r>
              <a:rPr lang="en-GB" sz="2400" b="1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(everything)</a:t>
            </a:r>
            <a:endParaRPr lang="en-GB" sz="2800" b="1" dirty="0" smtClean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1352550" lvl="1" indent="-457200">
              <a:spcBef>
                <a:spcPts val="25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black school shoes</a:t>
            </a:r>
          </a:p>
          <a:p>
            <a:pPr marL="1352550" lvl="1" indent="-457200">
              <a:spcBef>
                <a:spcPts val="25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2800" b="1" u="sng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no</a:t>
            </a: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 earrings </a:t>
            </a:r>
            <a:r>
              <a:rPr lang="en-GB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(at any time)</a:t>
            </a:r>
            <a:endParaRPr lang="en-GB" sz="28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1352550" lvl="1" indent="-457200">
              <a:spcBef>
                <a:spcPts val="25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trainers </a:t>
            </a:r>
            <a:r>
              <a:rPr lang="en-GB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(for PE and playtimes only)</a:t>
            </a:r>
            <a:endParaRPr lang="en-GB" sz="28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1352550" lvl="1" indent="-457200">
              <a:spcBef>
                <a:spcPts val="25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leather high boots/wellies </a:t>
            </a:r>
            <a:endParaRPr lang="en-GB" dirty="0" smtClean="0">
              <a:solidFill>
                <a:srgbClr val="3399FF"/>
              </a:solidFill>
              <a:latin typeface="Century Gothic" panose="020B0502020202020204" pitchFamily="34" charset="0"/>
            </a:endParaRPr>
          </a:p>
          <a:p>
            <a:pPr marL="1695450" lvl="2" indent="-342900">
              <a:spcBef>
                <a:spcPts val="25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en-GB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can be worn to/from school in bad weather and at break</a:t>
            </a:r>
          </a:p>
          <a:p>
            <a:pPr marL="1695450" lvl="2" indent="-342900">
              <a:spcBef>
                <a:spcPts val="25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en-GB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school shoes </a:t>
            </a:r>
            <a:r>
              <a:rPr lang="en-GB" sz="2000" u="sng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must</a:t>
            </a:r>
            <a:r>
              <a:rPr lang="en-GB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be worn in school unless it is PE day</a:t>
            </a:r>
          </a:p>
          <a:p>
            <a:pPr marL="1352550" lvl="1" indent="-457200">
              <a:spcBef>
                <a:spcPts val="25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PE kit all day on PE day</a:t>
            </a:r>
          </a:p>
          <a:p>
            <a:pPr marL="1352550" lvl="2">
              <a:spcBef>
                <a:spcPts val="25"/>
              </a:spcBef>
              <a:buClr>
                <a:srgbClr val="3399FF"/>
              </a:buClr>
              <a:defRPr/>
            </a:pPr>
            <a:endParaRPr lang="en-GB" sz="2000" dirty="0" smtClean="0">
              <a:solidFill>
                <a:srgbClr val="3399FF"/>
              </a:solidFill>
              <a:latin typeface="Century Gothic" panose="020B0502020202020204" pitchFamily="34" charset="0"/>
            </a:endParaRPr>
          </a:p>
          <a:p>
            <a:pPr marL="1143000" lvl="1" indent="-247650">
              <a:buClr>
                <a:srgbClr val="3399FF"/>
              </a:buClr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1143000" lvl="1" indent="-247650">
              <a:buClr>
                <a:srgbClr val="3399FF"/>
              </a:buClr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1143000" lvl="1" indent="-247650">
              <a:buClr>
                <a:srgbClr val="3399FF"/>
              </a:buClr>
              <a:buFont typeface="Arial" pitchFamily="34" charset="0"/>
              <a:buChar char="•"/>
              <a:defRPr/>
            </a:pPr>
            <a:endParaRPr lang="en-GB" sz="1000" dirty="0" smtClean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1143000" lvl="1" indent="-247650">
              <a:buClr>
                <a:srgbClr val="3399FF"/>
              </a:buClr>
              <a:buFont typeface="Arial" pitchFamily="34" charset="0"/>
              <a:buChar char="•"/>
              <a:defRPr/>
            </a:pPr>
            <a:endParaRPr lang="en-GB" sz="2800" dirty="0" smtClean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>
              <a:defRPr/>
            </a:pPr>
            <a:endParaRPr lang="en-GB" sz="5400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93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-499534" y="643406"/>
            <a:ext cx="9143999" cy="27392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GB" sz="4800" b="1" spc="50" dirty="0" smtClean="0">
                <a:ln w="11430">
                  <a:solidFill>
                    <a:srgbClr val="A5002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	</a:t>
            </a:r>
            <a:r>
              <a:rPr lang="en-GB" sz="4800" spc="50" dirty="0" smtClean="0">
                <a:ln w="1143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cs"/>
              </a:rPr>
              <a:t>SJF Website:</a:t>
            </a:r>
          </a:p>
          <a:p>
            <a:pPr algn="ctr">
              <a:defRPr/>
            </a:pPr>
            <a:endParaRPr lang="en-GB" sz="1000" b="1" spc="50" dirty="0" smtClean="0">
              <a:ln w="1143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marL="895350" lvl="1" algn="ctr">
              <a:defRPr/>
            </a:pPr>
            <a:r>
              <a:rPr lang="en-GB" sz="6000" b="1" dirty="0" smtClean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2"/>
              </a:rPr>
              <a:t>www.st-johnfisher.org</a:t>
            </a:r>
            <a:r>
              <a:rPr lang="en-GB" sz="6000" dirty="0" smtClean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>
              <a:defRPr/>
            </a:pPr>
            <a:endParaRPr lang="en-GB" sz="5400" b="1" spc="50" dirty="0">
              <a:ln w="11430">
                <a:solidFill>
                  <a:srgbClr val="C0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0729" t="48148" r="79792" b="28149"/>
          <a:stretch/>
        </p:blipFill>
        <p:spPr>
          <a:xfrm>
            <a:off x="418675" y="3131820"/>
            <a:ext cx="34671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8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74135" y="1348800"/>
            <a:ext cx="9372601" cy="550920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GB" sz="5400" b="1" spc="50" dirty="0" smtClean="0">
                <a:ln w="11430">
                  <a:noFill/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	Contacting </a:t>
            </a:r>
            <a:r>
              <a:rPr lang="en-GB" sz="5400" spc="50" dirty="0" smtClean="0">
                <a:ln w="11430">
                  <a:noFill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the Team</a:t>
            </a: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32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class email </a:t>
            </a:r>
            <a:r>
              <a:rPr lang="en-GB" sz="24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– information sharing/non-urgent</a:t>
            </a:r>
            <a:endParaRPr lang="en-GB" sz="3200" dirty="0" smtClean="0">
              <a:ln w="12700">
                <a:noFill/>
                <a:prstDash val="solid"/>
              </a:ln>
              <a:solidFill>
                <a:srgbClr val="3399FF"/>
              </a:solidFill>
              <a:latin typeface="Century Gothic" panose="020B0502020202020204" pitchFamily="34" charset="0"/>
              <a:cs typeface="+mn-cs"/>
            </a:endParaRP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32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school email </a:t>
            </a:r>
            <a:r>
              <a:rPr lang="en-GB" sz="24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– urgent</a:t>
            </a:r>
            <a:endParaRPr lang="en-GB" sz="3200" dirty="0" smtClean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32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notes</a:t>
            </a: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32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speak to </a:t>
            </a:r>
            <a:r>
              <a:rPr lang="en-GB" sz="32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admin team/staff </a:t>
            </a:r>
            <a:r>
              <a:rPr lang="en-GB" sz="32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on gates</a:t>
            </a:r>
            <a:endParaRPr lang="en-GB" sz="3200" dirty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32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0114 2485009 </a:t>
            </a:r>
            <a:r>
              <a:rPr lang="en-GB" sz="24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(from 8.30am)</a:t>
            </a:r>
            <a:endParaRPr lang="en-GB" sz="3200" dirty="0" smtClean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marL="895350" lvl="1">
              <a:buClr>
                <a:srgbClr val="3399FF"/>
              </a:buClr>
              <a:defRPr/>
            </a:pPr>
            <a:endParaRPr lang="en-GB" sz="3200" dirty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1143000" lvl="1" indent="-247650">
              <a:buClr>
                <a:srgbClr val="3399FF"/>
              </a:buClr>
              <a:buFont typeface="Arial" pitchFamily="34" charset="0"/>
              <a:buChar char="•"/>
              <a:defRPr/>
            </a:pPr>
            <a:endParaRPr lang="en-GB" sz="3200" dirty="0" smtClean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marL="1143000" lvl="1" indent="-247650">
              <a:buFont typeface="Arial" pitchFamily="34" charset="0"/>
              <a:buChar char="•"/>
              <a:defRPr/>
            </a:pPr>
            <a:endParaRPr lang="en-GB" sz="2000" spc="50" dirty="0"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algn="ctr">
              <a:defRPr/>
            </a:pPr>
            <a:endParaRPr lang="en-GB" sz="54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00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704" y="701824"/>
            <a:ext cx="9036496" cy="37240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GB" sz="4400" b="1" spc="50" dirty="0" smtClean="0">
                <a:ln w="11430">
                  <a:noFill/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Our </a:t>
            </a:r>
            <a:r>
              <a:rPr lang="en-GB" sz="4400" spc="50" dirty="0" smtClean="0">
                <a:ln w="11430">
                  <a:noFill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Philosophy</a:t>
            </a:r>
            <a:endParaRPr lang="en-GB" sz="4400" spc="50" dirty="0" smtClean="0">
              <a:ln w="11430">
                <a:noFill/>
              </a:ln>
              <a:solidFill>
                <a:srgbClr val="0070C0"/>
              </a:solidFill>
              <a:latin typeface="Century Gothic" panose="020B0502020202020204" pitchFamily="34" charset="0"/>
              <a:cs typeface="+mn-cs"/>
            </a:endParaRPr>
          </a:p>
          <a:p>
            <a:pPr algn="ctr">
              <a:defRPr/>
            </a:pPr>
            <a:endParaRPr lang="en-GB" sz="1000" b="1" spc="50" dirty="0" smtClean="0">
              <a:ln w="11430">
                <a:noFill/>
              </a:ln>
              <a:gradFill flip="none" rotWithShape="1">
                <a:gsLst>
                  <a:gs pos="0">
                    <a:srgbClr val="C00000"/>
                  </a:gs>
                  <a:gs pos="57000">
                    <a:schemeClr val="accent1">
                      <a:lumMod val="75000"/>
                    </a:schemeClr>
                  </a:gs>
                </a:gsLst>
                <a:lin ang="162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marL="895350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If you have a question or need help</a:t>
            </a:r>
          </a:p>
          <a:p>
            <a:pPr marL="895350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If you have a complaint</a:t>
            </a:r>
          </a:p>
          <a:p>
            <a:pPr marL="895350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If your child cannot do his/her homework</a:t>
            </a:r>
          </a:p>
          <a:p>
            <a:pPr algn="ctr">
              <a:defRPr/>
            </a:pPr>
            <a:endParaRPr lang="en-GB" sz="54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038" y="435124"/>
            <a:ext cx="9036496" cy="35702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GB" sz="4400" b="1" spc="50" dirty="0" smtClean="0">
                <a:ln w="11430">
                  <a:noFill/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New </a:t>
            </a:r>
            <a:r>
              <a:rPr lang="en-GB" sz="4400" spc="50" dirty="0" smtClean="0">
                <a:ln w="11430">
                  <a:noFill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Developments</a:t>
            </a:r>
          </a:p>
          <a:p>
            <a:pPr marL="895350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wildlife area</a:t>
            </a:r>
            <a:endParaRPr lang="en-GB" sz="3200" dirty="0" smtClean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marL="895350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outdoor book nooks </a:t>
            </a:r>
            <a:endParaRPr lang="en-GB" sz="3200" dirty="0" smtClean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marL="895350" indent="-457200"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Y3/Y4 </a:t>
            </a:r>
            <a:r>
              <a:rPr lang="en-GB" sz="32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classrooms</a:t>
            </a:r>
          </a:p>
          <a:p>
            <a:pPr marL="685800" indent="-247650">
              <a:buClr>
                <a:srgbClr val="3399FF"/>
              </a:buClr>
              <a:buFont typeface="Arial" pitchFamily="34" charset="0"/>
              <a:buChar char="•"/>
              <a:defRPr/>
            </a:pPr>
            <a:endParaRPr lang="en-GB" sz="3200" dirty="0" smtClean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algn="ctr">
              <a:defRPr/>
            </a:pPr>
            <a:endParaRPr lang="en-GB" sz="54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91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1600" y="608525"/>
            <a:ext cx="9143999" cy="43396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GB" sz="5400" b="1" spc="50" dirty="0" smtClean="0">
                <a:ln w="11430">
                  <a:solidFill>
                    <a:srgbClr val="A50021"/>
                  </a:solidFill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	</a:t>
            </a:r>
            <a:r>
              <a:rPr lang="en-GB" sz="5400" b="1" spc="50" dirty="0" smtClean="0">
                <a:ln w="11430">
                  <a:noFill/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Our </a:t>
            </a:r>
            <a:r>
              <a:rPr lang="en-GB" sz="5400" spc="50" dirty="0" smtClean="0">
                <a:ln w="11430">
                  <a:noFill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Routines</a:t>
            </a:r>
            <a:endParaRPr lang="en-GB" sz="5400" spc="50" dirty="0" smtClean="0">
              <a:ln w="11430">
                <a:noFill/>
              </a:ln>
              <a:solidFill>
                <a:srgbClr val="0070C0"/>
              </a:solidFill>
              <a:latin typeface="Century Gothic" panose="020B0502020202020204" pitchFamily="34" charset="0"/>
              <a:cs typeface="+mn-cs"/>
            </a:endParaRP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8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b</a:t>
            </a: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eginning &amp; end of the day</a:t>
            </a: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PE kit on PE day</a:t>
            </a: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800" dirty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h</a:t>
            </a: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omework &amp; ‘The Hub’ (homework)</a:t>
            </a:r>
            <a:endParaRPr lang="en-GB" sz="2800" dirty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handwriting &amp; s</a:t>
            </a: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pellings</a:t>
            </a: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 </a:t>
            </a: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‘My Maths’/ ‘TT Rock Stars’</a:t>
            </a:r>
            <a:endParaRPr lang="en-GB" sz="2800" dirty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28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Reading/‘Bug Club’</a:t>
            </a:r>
            <a:endParaRPr lang="en-GB" sz="2800" spc="50" dirty="0">
              <a:ln w="12700">
                <a:noFill/>
                <a:prstDash val="solid"/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algn="ctr">
              <a:defRPr/>
            </a:pPr>
            <a:endParaRPr lang="en-GB" sz="54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09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42392"/>
            <a:ext cx="9143999" cy="37240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GB" sz="5400" b="1" spc="50" dirty="0" smtClean="0">
                <a:ln w="11430">
                  <a:solidFill>
                    <a:srgbClr val="A50021"/>
                  </a:solidFill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	</a:t>
            </a:r>
            <a:r>
              <a:rPr lang="en-GB" sz="5400" b="1" spc="50" dirty="0" smtClean="0">
                <a:ln w="11430">
                  <a:noFill/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Our </a:t>
            </a:r>
            <a:r>
              <a:rPr lang="en-GB" sz="5400" spc="50" dirty="0" smtClean="0">
                <a:ln w="11430">
                  <a:noFill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Library</a:t>
            </a:r>
            <a:endParaRPr lang="en-GB" sz="5400" spc="50" dirty="0" smtClean="0">
              <a:ln w="11430">
                <a:noFill/>
              </a:ln>
              <a:solidFill>
                <a:srgbClr val="0070C0"/>
              </a:solidFill>
              <a:latin typeface="Century Gothic" panose="020B0502020202020204" pitchFamily="34" charset="0"/>
              <a:cs typeface="+mn-cs"/>
            </a:endParaRPr>
          </a:p>
          <a:p>
            <a:pPr marL="1143000" lvl="1" indent="-2476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32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The </a:t>
            </a:r>
            <a:r>
              <a:rPr lang="en-GB" sz="32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Marie </a:t>
            </a:r>
            <a:r>
              <a:rPr lang="en-GB" sz="3200" dirty="0" err="1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Kerley</a:t>
            </a:r>
            <a:r>
              <a:rPr lang="en-GB" sz="32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 Library</a:t>
            </a:r>
          </a:p>
          <a:p>
            <a:pPr marL="1143000" lvl="1" indent="-2476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32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library days KS2</a:t>
            </a:r>
            <a:endParaRPr lang="en-GB" sz="3200" dirty="0" smtClean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marL="1143000" lvl="1" indent="-2476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32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sharing books</a:t>
            </a:r>
            <a:endParaRPr lang="en-GB" sz="3200" dirty="0" smtClean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marL="895350" lvl="1">
              <a:buClr>
                <a:srgbClr val="3399FF"/>
              </a:buClr>
              <a:defRPr/>
            </a:pPr>
            <a:r>
              <a:rPr lang="en-GB" sz="3200" spc="5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anose="020B0502020202020204" pitchFamily="34" charset="0"/>
                <a:cs typeface="+mn-cs"/>
              </a:rPr>
              <a:t> </a:t>
            </a:r>
            <a:endParaRPr lang="en-GB" sz="3200" spc="50" dirty="0">
              <a:ln w="12700">
                <a:noFill/>
                <a:prstDash val="solid"/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algn="ctr">
              <a:defRPr/>
            </a:pPr>
            <a:endParaRPr lang="en-GB" sz="54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7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6962" y="262751"/>
            <a:ext cx="9143999" cy="58477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GB" sz="5400" b="1" spc="50" dirty="0" smtClean="0">
                <a:ln w="11430">
                  <a:solidFill>
                    <a:srgbClr val="A50021"/>
                  </a:solidFill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	</a:t>
            </a:r>
            <a:r>
              <a:rPr lang="en-GB" sz="5400" b="1" spc="50" dirty="0" smtClean="0">
                <a:ln w="11430">
                  <a:noFill/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Our </a:t>
            </a:r>
            <a:r>
              <a:rPr lang="en-GB" sz="5400" spc="50" dirty="0" smtClean="0">
                <a:ln w="11430">
                  <a:noFill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Curriculum</a:t>
            </a:r>
            <a:endParaRPr lang="en-GB" sz="5400" spc="50" dirty="0" smtClean="0">
              <a:ln w="11430">
                <a:noFill/>
              </a:ln>
              <a:solidFill>
                <a:srgbClr val="0070C0"/>
              </a:solidFill>
              <a:latin typeface="Century Gothic" panose="020B0502020202020204" pitchFamily="34" charset="0"/>
              <a:cs typeface="+mn-cs"/>
            </a:endParaRPr>
          </a:p>
          <a:p>
            <a:pPr algn="ctr">
              <a:defRPr/>
            </a:pPr>
            <a:endParaRPr lang="en-GB" sz="1000" b="1" spc="50" dirty="0" smtClean="0">
              <a:ln w="11430">
                <a:noFill/>
              </a:ln>
              <a:gradFill flip="none" rotWithShape="1">
                <a:gsLst>
                  <a:gs pos="0">
                    <a:srgbClr val="C00000"/>
                  </a:gs>
                  <a:gs pos="57000">
                    <a:schemeClr val="accent1">
                      <a:lumMod val="75000"/>
                    </a:schemeClr>
                  </a:gs>
                </a:gsLst>
                <a:lin ang="162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32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Keeping you informed </a:t>
            </a:r>
          </a:p>
          <a:p>
            <a:pPr marL="1809750" lvl="2" indent="-457200">
              <a:buClr>
                <a:srgbClr val="3399FF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GB" sz="24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Termly overviews &amp; RE letters</a:t>
            </a:r>
          </a:p>
          <a:p>
            <a:pPr marL="1143000" lvl="1" indent="-247650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en-GB" sz="32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class blog on website </a:t>
            </a:r>
            <a:r>
              <a:rPr lang="en-GB" sz="22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(sign up for alerts)</a:t>
            </a:r>
            <a:endParaRPr lang="en-GB" sz="2200" dirty="0">
              <a:ln w="12700">
                <a:noFill/>
                <a:prstDash val="solid"/>
              </a:ln>
              <a:solidFill>
                <a:srgbClr val="0070C0"/>
              </a:solidFill>
              <a:latin typeface="Century Gothic" panose="020B0502020202020204" pitchFamily="34" charset="0"/>
              <a:cs typeface="+mn-cs"/>
            </a:endParaRPr>
          </a:p>
          <a:p>
            <a:pPr marL="1352550" lvl="1" indent="-4572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special curriculum events</a:t>
            </a:r>
          </a:p>
          <a:p>
            <a:pPr marL="1809750" lvl="2" indent="-457200">
              <a:buClr>
                <a:srgbClr val="3399FF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GB" sz="20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Be Safe Be Happy Week</a:t>
            </a:r>
          </a:p>
          <a:p>
            <a:pPr marL="1809750" lvl="2" indent="-457200">
              <a:buClr>
                <a:srgbClr val="3399FF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GB" sz="2000" dirty="0" smtClean="0">
                <a:ln w="1270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Safer Internet Day</a:t>
            </a:r>
            <a:endParaRPr lang="en-GB" sz="2000" dirty="0" smtClean="0">
              <a:ln w="12700">
                <a:noFill/>
                <a:prstDash val="solid"/>
              </a:ln>
              <a:solidFill>
                <a:srgbClr val="0070C0"/>
              </a:solidFill>
              <a:latin typeface="Century Gothic" panose="020B0502020202020204" pitchFamily="34" charset="0"/>
              <a:cs typeface="+mn-cs"/>
            </a:endParaRPr>
          </a:p>
          <a:p>
            <a:pPr marL="1352550" lvl="1" indent="-457200"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curriculum showcases</a:t>
            </a:r>
          </a:p>
          <a:p>
            <a:pPr marL="1352550" lvl="1" indent="-457200"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educational visits this year</a:t>
            </a:r>
            <a:endParaRPr lang="en-GB" sz="3200" dirty="0" smtClean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1352550" lvl="2">
              <a:buClr>
                <a:srgbClr val="3399FF"/>
              </a:buClr>
              <a:buSzPct val="80000"/>
              <a:defRPr/>
            </a:pPr>
            <a:endParaRPr lang="en-GB" sz="3200" dirty="0" smtClean="0">
              <a:ln w="12700">
                <a:noFill/>
                <a:prstDash val="solid"/>
              </a:ln>
              <a:solidFill>
                <a:srgbClr val="64BBE2"/>
              </a:solidFill>
              <a:latin typeface="Century Gothic" panose="020B0502020202020204" pitchFamily="34" charset="0"/>
              <a:cs typeface="+mn-cs"/>
            </a:endParaRPr>
          </a:p>
          <a:p>
            <a:pPr algn="ctr">
              <a:defRPr/>
            </a:pPr>
            <a:endParaRPr lang="en-GB" sz="54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79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68561" y="1318022"/>
            <a:ext cx="9143999" cy="33855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GB" sz="5400" b="1" spc="50" dirty="0" smtClean="0">
                <a:ln w="11430">
                  <a:solidFill>
                    <a:srgbClr val="A50021"/>
                  </a:solidFill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	</a:t>
            </a:r>
            <a:r>
              <a:rPr lang="en-GB" sz="5400" b="1" spc="50" dirty="0" smtClean="0">
                <a:ln w="11430">
                  <a:noFill/>
                </a:ln>
                <a:solidFill>
                  <a:srgbClr val="A50021"/>
                </a:solidFill>
                <a:latin typeface="Century Gothic" panose="020B0502020202020204" pitchFamily="34" charset="0"/>
                <a:cs typeface="+mn-cs"/>
              </a:rPr>
              <a:t>Extra </a:t>
            </a:r>
            <a:r>
              <a:rPr lang="en-GB" sz="5400" spc="50" dirty="0" smtClean="0">
                <a:ln w="11430">
                  <a:noFill/>
                </a:ln>
                <a:solidFill>
                  <a:srgbClr val="0070C0"/>
                </a:solidFill>
                <a:latin typeface="Century Gothic" panose="020B0502020202020204" pitchFamily="34" charset="0"/>
                <a:cs typeface="+mn-cs"/>
              </a:rPr>
              <a:t>Curricular</a:t>
            </a:r>
          </a:p>
          <a:p>
            <a:pPr algn="ctr">
              <a:defRPr/>
            </a:pPr>
            <a:endParaRPr lang="en-GB" sz="1000" b="1" spc="50" dirty="0" smtClean="0">
              <a:ln w="11430">
                <a:noFill/>
              </a:ln>
              <a:gradFill flip="none" rotWithShape="1">
                <a:gsLst>
                  <a:gs pos="0">
                    <a:srgbClr val="C00000"/>
                  </a:gs>
                  <a:gs pos="57000">
                    <a:schemeClr val="accent1">
                      <a:lumMod val="75000"/>
                    </a:schemeClr>
                  </a:gs>
                </a:gsLst>
                <a:lin ang="162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32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Y1 +</a:t>
            </a: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3200" b="1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inclusive </a:t>
            </a:r>
            <a:r>
              <a:rPr lang="en-GB" sz="32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and </a:t>
            </a:r>
            <a:r>
              <a:rPr lang="en-GB" sz="3200" b="1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varied</a:t>
            </a:r>
            <a:endParaRPr lang="en-GB" sz="3200" dirty="0" smtClean="0">
              <a:ln w="12700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marL="1143000" lvl="1" indent="-247650"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en-GB" sz="3200" dirty="0" smtClean="0">
                <a:ln w="12700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+mn-cs"/>
              </a:rPr>
              <a:t>LINKS events – tournaments/festivals </a:t>
            </a:r>
          </a:p>
          <a:p>
            <a:pPr algn="ctr">
              <a:defRPr/>
            </a:pPr>
            <a:endParaRPr lang="en-GB" sz="54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anose="020B0502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68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9401</TotalTime>
  <Words>600</Words>
  <Application>Microsoft Office PowerPoint</Application>
  <PresentationFormat>On-screen Show (4:3)</PresentationFormat>
  <Paragraphs>157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MAHATMA GANDHI</dc:title>
  <dc:creator>Joe</dc:creator>
  <cp:lastModifiedBy>Frank Barratt</cp:lastModifiedBy>
  <cp:revision>582</cp:revision>
  <dcterms:created xsi:type="dcterms:W3CDTF">2010-04-19T20:17:25Z</dcterms:created>
  <dcterms:modified xsi:type="dcterms:W3CDTF">2023-09-11T13:44:16Z</dcterms:modified>
</cp:coreProperties>
</file>