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1125" r:id="rId2"/>
    <p:sldId id="1126" r:id="rId3"/>
    <p:sldId id="1146" r:id="rId4"/>
    <p:sldId id="1127" r:id="rId5"/>
    <p:sldId id="1145" r:id="rId6"/>
    <p:sldId id="1128" r:id="rId7"/>
    <p:sldId id="1129" r:id="rId8"/>
    <p:sldId id="1130" r:id="rId9"/>
    <p:sldId id="1131" r:id="rId10"/>
    <p:sldId id="1132" r:id="rId11"/>
    <p:sldId id="1133" r:id="rId12"/>
    <p:sldId id="1134" r:id="rId13"/>
    <p:sldId id="1135" r:id="rId14"/>
    <p:sldId id="1136" r:id="rId15"/>
    <p:sldId id="1138" r:id="rId16"/>
    <p:sldId id="1139" r:id="rId17"/>
    <p:sldId id="1140" r:id="rId18"/>
    <p:sldId id="1137" r:id="rId19"/>
    <p:sldId id="1141" r:id="rId20"/>
    <p:sldId id="1142" r:id="rId21"/>
    <p:sldId id="1143" r:id="rId22"/>
    <p:sldId id="114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0000"/>
    <a:srgbClr val="000066"/>
    <a:srgbClr val="008000"/>
    <a:srgbClr val="0000FF"/>
    <a:srgbClr val="CC6600"/>
    <a:srgbClr val="FFFFCC"/>
    <a:srgbClr val="990000"/>
    <a:srgbClr val="8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6433" autoAdjust="0"/>
  </p:normalViewPr>
  <p:slideViewPr>
    <p:cSldViewPr snapToGrid="0">
      <p:cViewPr varScale="1">
        <p:scale>
          <a:sx n="63" d="100"/>
          <a:sy n="63" d="100"/>
        </p:scale>
        <p:origin x="11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82CB3-5C4C-4062-B2EF-0AF9CE3EC97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9918D-7F6C-4A17-9696-A9DF6A3FF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01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FA46C-8166-4AFD-86A1-CD9AD330D679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1D878-1C19-421F-93E7-E0C2779E4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B002E-F509-4432-9B85-7480F8628F7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2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5BBF1-A137-4D4E-B4DE-5E7EBB7890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49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7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59" y="92207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59" y="2005013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E07B196-BDF8-48D1-B06F-09FED8F7D5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28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20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97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50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41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38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8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escription: S:\LOGOs &amp; SJF BRANDING (NEW)\StJohnFisher_Curves_NoShadow.jpg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12961" r="32352" b="63042"/>
          <a:stretch/>
        </p:blipFill>
        <p:spPr bwMode="auto">
          <a:xfrm rot="2013431">
            <a:off x="5150750" y="-259829"/>
            <a:ext cx="5124475" cy="21060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" name="Oval 29"/>
          <p:cNvSpPr/>
          <p:nvPr userDrawn="1"/>
        </p:nvSpPr>
        <p:spPr>
          <a:xfrm>
            <a:off x="8048626" y="5872164"/>
            <a:ext cx="838199" cy="84586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92" y="41686"/>
            <a:ext cx="1711325" cy="1640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 userDrawn="1"/>
        </p:nvGrpSpPr>
        <p:grpSpPr>
          <a:xfrm>
            <a:off x="4451867" y="5914625"/>
            <a:ext cx="4402276" cy="831447"/>
            <a:chOff x="-80159" y="7999"/>
            <a:chExt cx="4402623" cy="831850"/>
          </a:xfrm>
          <a:solidFill>
            <a:schemeClr val="bg1"/>
          </a:solidFill>
        </p:grpSpPr>
        <p:pic>
          <p:nvPicPr>
            <p:cNvPr id="25" name="Picture 24" descr="Image result for REAL PE values determination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159" y="7999"/>
              <a:ext cx="3713480" cy="83185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410" y="12764"/>
              <a:ext cx="765054" cy="765671"/>
            </a:xfrm>
            <a:prstGeom prst="ellipse">
              <a:avLst/>
            </a:prstGeom>
            <a:grpFill/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" name="Right Triangle 3"/>
          <p:cNvSpPr/>
          <p:nvPr userDrawn="1"/>
        </p:nvSpPr>
        <p:spPr>
          <a:xfrm rot="5400000">
            <a:off x="348142" y="-348144"/>
            <a:ext cx="2969703" cy="3665990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57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 userDrawn="1"/>
        </p:nvSpPr>
        <p:spPr>
          <a:xfrm>
            <a:off x="8048626" y="5872163"/>
            <a:ext cx="838199" cy="84586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3" y="5811226"/>
            <a:ext cx="2911539" cy="8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t-johnfisher.org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4824"/>
            <a:ext cx="9143999" cy="45397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</a:p>
          <a:p>
            <a:pPr algn="ctr">
              <a:defRPr/>
            </a:pPr>
            <a:r>
              <a:rPr lang="en-GB" sz="11500" spc="50" dirty="0">
                <a:ln w="1143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WELCOME</a:t>
            </a:r>
          </a:p>
          <a:p>
            <a:pPr algn="ctr">
              <a:defRPr/>
            </a:pPr>
            <a:endParaRPr lang="en-GB" sz="1000" b="1" spc="50" dirty="0">
              <a:ln w="11430"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895350" lvl="1">
              <a:defRPr/>
            </a:pPr>
            <a:endParaRPr lang="en-GB" sz="280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endParaRPr lang="en-GB" sz="280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4293096"/>
            <a:ext cx="7272808" cy="144016"/>
          </a:xfrm>
          <a:prstGeom prst="rect">
            <a:avLst/>
          </a:prstGeom>
          <a:gradFill flip="none" rotWithShape="1">
            <a:gsLst>
              <a:gs pos="0">
                <a:srgbClr val="A50021"/>
              </a:gs>
              <a:gs pos="54000">
                <a:schemeClr val="bg1">
                  <a:lumMod val="50000"/>
                </a:schemeClr>
              </a:gs>
              <a:gs pos="100000">
                <a:srgbClr val="33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96752"/>
            <a:ext cx="9372601" cy="66479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Parent </a:t>
            </a:r>
            <a:r>
              <a:rPr lang="en-GB" sz="5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Partnership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Key to </a:t>
            </a:r>
            <a:r>
              <a:rPr lang="en-GB" sz="32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our</a:t>
            </a:r>
            <a:r>
              <a:rPr lang="en-GB" sz="3200" dirty="0">
                <a:ln w="12700">
                  <a:noFill/>
                  <a:prstDash val="solid"/>
                </a:ln>
                <a:solidFill>
                  <a:srgbClr val="3399FF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n-GB" sz="32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vision</a:t>
            </a:r>
            <a:r>
              <a:rPr lang="en-GB" sz="3200" dirty="0">
                <a:ln w="12700">
                  <a:noFill/>
                  <a:prstDash val="solid"/>
                </a:ln>
                <a:solidFill>
                  <a:srgbClr val="3399FF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and very </a:t>
            </a:r>
            <a:r>
              <a:rPr lang="en-GB" sz="32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important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PTFA 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volunteering in class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Website is maintained 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(sign up for email alerts)</a:t>
            </a: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newsletter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curriculum Overviews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progress and achievement reports </a:t>
            </a:r>
          </a:p>
          <a:p>
            <a:pPr marL="895350" lvl="1">
              <a:buClr>
                <a:srgbClr val="3399FF"/>
              </a:buClr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endParaRPr lang="en-GB" sz="2000" spc="5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86984"/>
            <a:ext cx="9143999" cy="52937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Parent </a:t>
            </a:r>
            <a:r>
              <a:rPr lang="en-GB" sz="5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Partnership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volunteering</a:t>
            </a: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reading volunteer</a:t>
            </a: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supporting educational visits</a:t>
            </a: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sharing an interest, skill or experience</a:t>
            </a: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helping in class e.g. with messy activities</a:t>
            </a: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full safeguarding checks</a:t>
            </a:r>
          </a:p>
          <a:p>
            <a:pPr marL="1352550" lvl="2">
              <a:buSzPct val="75000"/>
              <a:defRPr/>
            </a:pPr>
            <a:endParaRPr lang="en-GB" sz="2400" dirty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352550" lvl="2">
              <a:buSzPct val="75000"/>
              <a:defRPr/>
            </a:pPr>
            <a:endParaRPr lang="en-GB" sz="2400" dirty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352550" lvl="2">
              <a:defRPr/>
            </a:pPr>
            <a:endParaRPr lang="en-GB" sz="2000" spc="5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9" b="94608" l="5882" r="95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80" y="2783535"/>
            <a:ext cx="3286220" cy="328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47612" y="583208"/>
            <a:ext cx="9010612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722313" lvl="1" indent="-182563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PTFA is a charity which also gives you an opportunity to</a:t>
            </a:r>
          </a:p>
          <a:p>
            <a:pPr marL="1077913" lvl="2" indent="-269875">
              <a:buFont typeface="Wingdings" pitchFamily="2" charset="2"/>
              <a:buChar char="ü"/>
              <a:defRPr/>
            </a:pPr>
            <a:r>
              <a:rPr lang="en-GB" sz="20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meet new people and help us </a:t>
            </a:r>
          </a:p>
          <a:p>
            <a:pPr marL="1077913" lvl="2" indent="-269875">
              <a:buFont typeface="Wingdings" pitchFamily="2" charset="2"/>
              <a:buChar char="ü"/>
              <a:defRPr/>
            </a:pPr>
            <a:r>
              <a:rPr lang="en-GB" sz="20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doesn’t have to be a big commitment </a:t>
            </a:r>
          </a:p>
          <a:p>
            <a:pPr marL="722313" lvl="1" indent="-182563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Welcome Meeting</a:t>
            </a:r>
          </a:p>
          <a:p>
            <a:pPr marL="1077913" lvl="2" indent="-269875">
              <a:buFont typeface="Wingdings" pitchFamily="2" charset="2"/>
              <a:buChar char="ü"/>
              <a:defRPr/>
            </a:pPr>
            <a:r>
              <a:rPr lang="en-GB" sz="20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Monday 18</a:t>
            </a:r>
            <a:r>
              <a:rPr lang="en-GB" sz="2000" baseline="300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GB" sz="20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 September 2023</a:t>
            </a:r>
          </a:p>
          <a:p>
            <a:pPr marL="350838" lvl="1" algn="ctr">
              <a:defRPr/>
            </a:pPr>
            <a:endParaRPr lang="en-GB" sz="3200" u="sng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352550" lvl="2">
              <a:defRPr/>
            </a:pPr>
            <a:endParaRPr lang="en-GB" sz="2000" spc="5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53392" y="322419"/>
            <a:ext cx="7740352" cy="19082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  Parent </a:t>
            </a:r>
            <a:r>
              <a:rPr lang="en-GB" sz="5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Partnership</a:t>
            </a:r>
            <a:endParaRPr lang="en-GB" sz="2500" spc="50" dirty="0">
              <a:ln w="11430">
                <a:noFill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1000" b="1" spc="50" dirty="0">
              <a:ln w="11430"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82600" y="204475"/>
            <a:ext cx="9143999" cy="4924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Catholic </a:t>
            </a:r>
            <a:r>
              <a:rPr lang="en-GB" sz="5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Life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Chaplaincy Team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collective worship 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weekly Liturgy of the Word 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(Thursday)</a:t>
            </a: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65225" lvl="1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Masses</a:t>
            </a:r>
          </a:p>
          <a:p>
            <a:pPr marL="1165225" lvl="1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services and concerts</a:t>
            </a:r>
          </a:p>
          <a:p>
            <a:pPr marL="1165225" lvl="1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Advent and Lenten class liturgies</a:t>
            </a:r>
          </a:p>
          <a:p>
            <a:pPr marL="895350" lvl="1">
              <a:defRPr/>
            </a:pPr>
            <a:endParaRPr lang="en-GB" sz="2800" spc="5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65" y="360810"/>
            <a:ext cx="7941735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Cashless </a:t>
            </a:r>
            <a:r>
              <a:rPr lang="en-GB" sz="4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School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685800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We are a cashless school</a:t>
            </a:r>
          </a:p>
          <a:p>
            <a:pPr marL="685800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Cash is not sent in for anything other than tram fare and fundraising</a:t>
            </a:r>
          </a:p>
          <a:p>
            <a:pPr marL="895350" lvl="1">
              <a:buClr>
                <a:srgbClr val="3399FF"/>
              </a:buClr>
              <a:defRPr/>
            </a:pPr>
            <a:endParaRPr lang="en-GB" sz="1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250950" lvl="2">
              <a:defRPr/>
            </a:pPr>
            <a:endParaRPr lang="en-GB" sz="200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050" name="Picture 2" descr="http://shacklewell.hackney.sch.uk/wp-content/uploads/2013/06/parentpay-logo-900x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41" y="3187700"/>
            <a:ext cx="4646558" cy="2581421"/>
          </a:xfrm>
          <a:prstGeom prst="roundRect">
            <a:avLst>
              <a:gd name="adj" fmla="val 108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maryschs.org.uk/images/TaylorSh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62" y="1029720"/>
            <a:ext cx="4855357" cy="22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41643" y="380008"/>
            <a:ext cx="9684568" cy="5878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School </a:t>
            </a:r>
            <a:r>
              <a:rPr lang="en-GB" sz="48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Dinners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65225" lvl="2" indent="-269875">
              <a:buFont typeface="Arial" pitchFamily="34" charset="0"/>
              <a:buChar char="•"/>
              <a:defRPr/>
            </a:pP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65225" lvl="2" indent="-269875">
              <a:buFont typeface="Arial" pitchFamily="34" charset="0"/>
              <a:buChar char="•"/>
              <a:defRPr/>
            </a:pP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95350" lvl="2">
              <a:defRPr/>
            </a:pP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65225" lvl="2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menus area online – five daily choices</a:t>
            </a: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meat dish + salad bar </a:t>
            </a: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Halal meat dish + salad bar</a:t>
            </a: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vegetarian dish + salad bar</a:t>
            </a: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sandwich + salad bar + carbs of the day (rice/chips/roast potatoes)</a:t>
            </a: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jacket potato + filling + salad bar</a:t>
            </a:r>
          </a:p>
          <a:p>
            <a:pPr marL="1165225" lvl="2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school pudding or piece of fruit</a:t>
            </a:r>
          </a:p>
          <a:p>
            <a:pPr marL="1165225" lvl="2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medical menus can be arranged</a:t>
            </a:r>
          </a:p>
          <a:p>
            <a:pPr marL="1165225" lvl="2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book by midnight Thursday for following week</a:t>
            </a:r>
            <a:endParaRPr lang="en-GB" sz="24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48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4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2576" y="477168"/>
            <a:ext cx="8931076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School </a:t>
            </a:r>
            <a:r>
              <a:rPr lang="en-GB" sz="48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Dinners</a:t>
            </a:r>
          </a:p>
          <a:p>
            <a:pPr marL="1143000" lvl="1" indent="-247650"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pupils in </a:t>
            </a:r>
            <a:r>
              <a:rPr lang="en-GB" sz="28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FS2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28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Y1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GB" sz="28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Y2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don’t pay</a:t>
            </a:r>
          </a:p>
          <a:p>
            <a:pPr marL="1143000" lvl="1" indent="-247650"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for those entitled to claim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free school meals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if in receipt of income-based benefits</a:t>
            </a:r>
          </a:p>
          <a:p>
            <a:pPr marL="1143000" lvl="1" indent="-247650"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speak to us in confidence</a:t>
            </a:r>
          </a:p>
        </p:txBody>
      </p:sp>
    </p:spTree>
    <p:extLst>
      <p:ext uri="{BB962C8B-B14F-4D97-AF65-F5344CB8AC3E}">
        <p14:creationId xmlns:p14="http://schemas.microsoft.com/office/powerpoint/2010/main" val="41388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2576" y="1340768"/>
            <a:ext cx="9756576" cy="45550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Pupil </a:t>
            </a:r>
            <a:r>
              <a:rPr lang="en-GB" sz="48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Premium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school receives a grant known as the Pupil Premium Grant for children receiving free school meals</a:t>
            </a:r>
            <a:endParaRPr lang="en-GB" sz="10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speak to us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in confidence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if you think you are eligible 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srgbClr val="A50021"/>
                </a:solidFill>
                <a:latin typeface="Century Gothic" panose="020B0502020202020204" pitchFamily="34" charset="0"/>
              </a:rPr>
              <a:t>(includes FS2, Y1 and Y2)</a:t>
            </a: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95350" lvl="1">
              <a:defRPr/>
            </a:pPr>
            <a:endParaRPr lang="en-GB" sz="10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1478" y="800544"/>
            <a:ext cx="9143999" cy="42165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spc="50" dirty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48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Contact </a:t>
            </a:r>
            <a:r>
              <a:rPr lang="en-GB" sz="48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Details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Please keep your contact details up-to-date</a:t>
            </a:r>
          </a:p>
          <a:p>
            <a:pPr marL="1520825" lvl="2" indent="-269875">
              <a:buFont typeface="Wingdings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address</a:t>
            </a:r>
          </a:p>
          <a:p>
            <a:pPr marL="1520825" lvl="2" indent="-269875">
              <a:buFont typeface="Wingdings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mobile </a:t>
            </a:r>
            <a:r>
              <a:rPr lang="en-GB" sz="2400" u="sng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and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 landline phone numbers</a:t>
            </a:r>
          </a:p>
          <a:p>
            <a:pPr marL="1520825" lvl="2" indent="-269875">
              <a:buFont typeface="Wingdings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email address</a:t>
            </a:r>
          </a:p>
          <a:p>
            <a:pPr marL="1165225" lvl="2" indent="-269875"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important information is shared via text </a:t>
            </a:r>
          </a:p>
          <a:p>
            <a:pPr marL="1809750" lvl="3" indent="-457200"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e.g. snow closure days</a:t>
            </a:r>
            <a:endParaRPr lang="en-GB" sz="2400" dirty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6402" y="727059"/>
            <a:ext cx="8784976" cy="35702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First </a:t>
            </a:r>
            <a:r>
              <a:rPr lang="en-GB" sz="48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Aid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please keep us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informed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of developments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parent/carer responsibility to ensure that we have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adequate stocks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 prescribed medication and that it is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in date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comprehensive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care plans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are required before we can administer medication</a:t>
            </a: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1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448" y="1653953"/>
            <a:ext cx="9684568" cy="3385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2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Your </a:t>
            </a:r>
          </a:p>
          <a:p>
            <a:pPr>
              <a:defRPr/>
            </a:pPr>
            <a:r>
              <a:rPr lang="en-GB" sz="52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Teaching &amp; Learning Team</a:t>
            </a:r>
            <a:endParaRPr lang="en-GB" sz="1000" spc="50" dirty="0">
              <a:ln w="11430">
                <a:solidFill>
                  <a:srgbClr val="C0000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895350" lvl="1">
              <a:defRPr/>
            </a:pPr>
            <a:endParaRPr lang="en-GB" sz="280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endParaRPr lang="en-GB" sz="280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9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6306" y="465650"/>
            <a:ext cx="9337103" cy="54168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Our </a:t>
            </a:r>
            <a:r>
              <a:rPr lang="en-GB" sz="48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Uniform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spcBef>
                <a:spcPts val="25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very important </a:t>
            </a:r>
            <a:r>
              <a:rPr lang="en-GB" sz="20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(see last newsletter)</a:t>
            </a:r>
          </a:p>
          <a:p>
            <a:pPr marL="1143000" lvl="1" indent="-247650">
              <a:spcBef>
                <a:spcPts val="25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official suppliers or other sources</a:t>
            </a:r>
          </a:p>
          <a:p>
            <a:pPr marL="1143000" lvl="1" indent="-247650">
              <a:spcBef>
                <a:spcPts val="25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support available </a:t>
            </a:r>
            <a:r>
              <a:rPr lang="en-GB" sz="20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e.g. preloved £1 per item</a:t>
            </a:r>
          </a:p>
          <a:p>
            <a:pPr marL="1143000" lvl="1" indent="-247650">
              <a:spcBef>
                <a:spcPts val="25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Speak to us in confidence </a:t>
            </a:r>
            <a:r>
              <a:rPr lang="en-GB" sz="20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if you need support</a:t>
            </a: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95350" lvl="1">
              <a:buClr>
                <a:srgbClr val="3399FF"/>
              </a:buClr>
              <a:defRPr/>
            </a:pPr>
            <a:endParaRPr lang="en-GB" sz="2800" dirty="0">
              <a:solidFill>
                <a:srgbClr val="3399FF"/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10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5122" name="Picture 2" descr="https://www.schooltrends.co.uk/sites/all/themes/schooltrends/images/s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67" y="4754610"/>
            <a:ext cx="2057261" cy="9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75" y="4102084"/>
            <a:ext cx="14763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05573" y="516450"/>
            <a:ext cx="9337103" cy="6771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48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Uniform </a:t>
            </a:r>
            <a:r>
              <a:rPr lang="en-GB" sz="48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Reminders</a:t>
            </a:r>
          </a:p>
          <a:p>
            <a:pPr algn="ctr">
              <a:defRPr/>
            </a:pPr>
            <a:endParaRPr lang="en-GB" sz="1000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label everything clearly </a:t>
            </a:r>
            <a:r>
              <a:rPr lang="en-GB" sz="2400" b="1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(everything)</a:t>
            </a:r>
            <a:endParaRPr lang="en-GB" sz="2800" b="1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black school shoes not trainers</a:t>
            </a: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u="sng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earrings </a:t>
            </a: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(at any time)</a:t>
            </a:r>
            <a:endParaRPr lang="en-GB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trainers </a:t>
            </a: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(for PE and playtimes only)</a:t>
            </a:r>
            <a:endParaRPr lang="en-GB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leather high boots/wellies </a:t>
            </a:r>
            <a:endParaRPr lang="en-GB" dirty="0">
              <a:solidFill>
                <a:srgbClr val="3399FF"/>
              </a:solidFill>
              <a:latin typeface="Century Gothic" panose="020B0502020202020204" pitchFamily="34" charset="0"/>
            </a:endParaRPr>
          </a:p>
          <a:p>
            <a:pPr marL="1695450" lvl="2" indent="-342900">
              <a:spcBef>
                <a:spcPts val="25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can be worn to/from school in bad weather and at break</a:t>
            </a:r>
          </a:p>
          <a:p>
            <a:pPr marL="1695450" lvl="2" indent="-342900">
              <a:spcBef>
                <a:spcPts val="25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school shoes </a:t>
            </a:r>
            <a:r>
              <a:rPr lang="en-GB" sz="2000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must</a:t>
            </a: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be worn in school unless it is PE day</a:t>
            </a: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 kit all day on PE day</a:t>
            </a:r>
          </a:p>
          <a:p>
            <a:pPr marL="1352550" lvl="2">
              <a:spcBef>
                <a:spcPts val="25"/>
              </a:spcBef>
              <a:buClr>
                <a:srgbClr val="3399FF"/>
              </a:buClr>
              <a:defRPr/>
            </a:pPr>
            <a:endParaRPr lang="en-GB" sz="2000" dirty="0">
              <a:solidFill>
                <a:srgbClr val="3399FF"/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10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9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-499534" y="643406"/>
            <a:ext cx="9143999" cy="27392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>
                <a:ln w="11430">
                  <a:solidFill>
                    <a:srgbClr val="A5002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4800" spc="50" dirty="0">
                <a:ln w="1143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SJF Website: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895350" lvl="1" algn="ctr">
              <a:defRPr/>
            </a:pPr>
            <a:r>
              <a:rPr lang="en-GB" sz="6000" b="1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/>
              </a:rPr>
              <a:t>www.st-johnfisher.org</a:t>
            </a:r>
            <a:r>
              <a:rPr lang="en-GB" sz="60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729" t="48148" r="79792" b="28149"/>
          <a:stretch/>
        </p:blipFill>
        <p:spPr>
          <a:xfrm>
            <a:off x="418675" y="3131820"/>
            <a:ext cx="3467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74135" y="1348800"/>
            <a:ext cx="9372601" cy="55092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Contacting </a:t>
            </a:r>
            <a:r>
              <a:rPr lang="en-GB" sz="5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the Team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class email 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– information sharing/non-urgent</a:t>
            </a:r>
            <a:endParaRPr lang="en-GB" sz="3200" dirty="0">
              <a:ln w="12700">
                <a:noFill/>
                <a:prstDash val="solid"/>
              </a:ln>
              <a:solidFill>
                <a:srgbClr val="3399FF"/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school email 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– urgent</a:t>
            </a: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Notes can be sent in 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speak to admin team/staff on gates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0114 2485009 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(from 8.30am)</a:t>
            </a: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895350" lvl="1">
              <a:buClr>
                <a:srgbClr val="3399FF"/>
              </a:buClr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endParaRPr lang="en-GB" sz="2000" spc="5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04" y="701824"/>
            <a:ext cx="9036496" cy="52014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Our </a:t>
            </a:r>
            <a:r>
              <a:rPr lang="en-GB" sz="4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Philosophy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If you have a question or need help</a:t>
            </a: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If you have a concern</a:t>
            </a: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If your child cannot do his/her homework</a:t>
            </a: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438150">
              <a:buClr>
                <a:srgbClr val="0070C0"/>
              </a:buClr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                TALK TO US!</a:t>
            </a: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38" y="435124"/>
            <a:ext cx="9036496" cy="35702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New </a:t>
            </a:r>
            <a:r>
              <a:rPr lang="en-GB" sz="4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Developments</a:t>
            </a: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wildlife area</a:t>
            </a: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outdoor book nooks </a:t>
            </a: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Y3/Y4 classrooms</a:t>
            </a:r>
          </a:p>
          <a:p>
            <a:pPr marL="685800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1600" y="608525"/>
            <a:ext cx="9143999" cy="52014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Our </a:t>
            </a:r>
            <a:r>
              <a:rPr lang="en-GB" sz="5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Routines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beginning &amp; end of the day –slim book bags daily please. 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PE kit on PE day - Tuesday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handwriting &amp; s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pellings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 – Y1 letter sent </a:t>
            </a:r>
          </a:p>
          <a:p>
            <a:pPr marL="895350" lvl="1">
              <a:buClr>
                <a:srgbClr val="0070C0"/>
              </a:buClr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	 - Y2 on curriculum overview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‘My Maths’/ ‘TT Rock Stars’ Y2 , Y1 every other Friday on class page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Reading book / ‘Bug Club’(Year 2 only)</a:t>
            </a:r>
            <a:endParaRPr lang="en-GB" sz="2800" spc="5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0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2392"/>
            <a:ext cx="9143999" cy="42165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Our </a:t>
            </a:r>
            <a:r>
              <a:rPr lang="en-GB" sz="5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Library</a:t>
            </a: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The Marie </a:t>
            </a:r>
            <a:r>
              <a:rPr lang="en-GB" sz="3200" dirty="0" err="1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Kerley</a:t>
            </a: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 Library</a:t>
            </a: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library at lunch – day on the wallet</a:t>
            </a: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sharing  and enjoying books is the</a:t>
            </a:r>
          </a:p>
          <a:p>
            <a:pPr marL="895350" lvl="1">
              <a:buClr>
                <a:schemeClr val="accent1">
                  <a:lumMod val="75000"/>
                </a:schemeClr>
              </a:buClr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   focus</a:t>
            </a:r>
          </a:p>
          <a:p>
            <a:pPr marL="895350" lvl="1">
              <a:buClr>
                <a:srgbClr val="3399FF"/>
              </a:buClr>
              <a:defRPr/>
            </a:pPr>
            <a:r>
              <a:rPr lang="en-GB" sz="3200" spc="5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 </a:t>
            </a:r>
            <a:endParaRPr lang="en-GB" sz="3200" spc="5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6962" y="262751"/>
            <a:ext cx="9143999" cy="5847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Our </a:t>
            </a:r>
            <a:r>
              <a:rPr lang="en-GB" sz="5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Curriculum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Keeping you informed </a:t>
            </a:r>
          </a:p>
          <a:p>
            <a:pPr marL="1809750" lvl="2" indent="-457200">
              <a:buClr>
                <a:srgbClr val="3399FF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Termly overviews &amp; RE letters</a:t>
            </a: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class blog on website </a:t>
            </a:r>
            <a:r>
              <a:rPr lang="en-GB" sz="22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(sign up for alerts)</a:t>
            </a:r>
          </a:p>
          <a:p>
            <a:pPr marL="1352550" lvl="1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special curriculum events</a:t>
            </a:r>
          </a:p>
          <a:p>
            <a:pPr marL="1809750" lvl="2" indent="-457200">
              <a:buClr>
                <a:srgbClr val="3399FF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Be Safe Be Happy Week</a:t>
            </a:r>
          </a:p>
          <a:p>
            <a:pPr marL="1809750" lvl="2" indent="-457200">
              <a:buClr>
                <a:srgbClr val="3399FF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Safer Internet Day</a:t>
            </a:r>
          </a:p>
          <a:p>
            <a:pPr marL="1352550" lvl="1" indent="-457200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curriculum showcases</a:t>
            </a:r>
          </a:p>
          <a:p>
            <a:pPr marL="1352550" lvl="1" indent="-457200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educational visits this year</a:t>
            </a:r>
          </a:p>
          <a:p>
            <a:pPr marL="1352550" lvl="2">
              <a:buClr>
                <a:srgbClr val="3399FF"/>
              </a:buClr>
              <a:buSzPct val="80000"/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rgbClr val="64BBE2"/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7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68561" y="1318022"/>
            <a:ext cx="9143999" cy="3385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Extra </a:t>
            </a:r>
            <a:r>
              <a:rPr lang="en-GB" sz="54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Curricular</a:t>
            </a:r>
          </a:p>
          <a:p>
            <a:pPr algn="ctr">
              <a:defRPr/>
            </a:pPr>
            <a:endParaRPr lang="en-GB" sz="1000" b="1" spc="50" dirty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Y1 +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b="1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inclusive </a:t>
            </a: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and </a:t>
            </a:r>
            <a:r>
              <a:rPr lang="en-GB" sz="3200" b="1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varied</a:t>
            </a: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LINKS events – tournaments/festivals </a:t>
            </a: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6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9419</TotalTime>
  <Words>678</Words>
  <Application>Microsoft Office PowerPoint</Application>
  <PresentationFormat>On-screen Show (4:3)</PresentationFormat>
  <Paragraphs>161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MAHATMA GANDHI</dc:title>
  <dc:creator>Joe</dc:creator>
  <cp:lastModifiedBy>Sandy Sambrook</cp:lastModifiedBy>
  <cp:revision>584</cp:revision>
  <dcterms:created xsi:type="dcterms:W3CDTF">2010-04-19T20:17:25Z</dcterms:created>
  <dcterms:modified xsi:type="dcterms:W3CDTF">2023-09-11T15:22:43Z</dcterms:modified>
</cp:coreProperties>
</file>